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81" r:id="rId3"/>
    <p:sldId id="278" r:id="rId4"/>
    <p:sldId id="279" r:id="rId5"/>
    <p:sldId id="286" r:id="rId6"/>
    <p:sldId id="288" r:id="rId7"/>
    <p:sldId id="274" r:id="rId8"/>
    <p:sldId id="287" r:id="rId9"/>
    <p:sldId id="275" r:id="rId10"/>
    <p:sldId id="282" r:id="rId11"/>
    <p:sldId id="283" r:id="rId12"/>
    <p:sldId id="284" r:id="rId13"/>
    <p:sldId id="262" r:id="rId14"/>
    <p:sldId id="258" r:id="rId15"/>
    <p:sldId id="289" r:id="rId16"/>
    <p:sldId id="285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AADC"/>
    <a:srgbClr val="548235"/>
    <a:srgbClr val="CC9B00"/>
    <a:srgbClr val="FFC000"/>
    <a:srgbClr val="FFFFFF"/>
    <a:srgbClr val="C6680A"/>
    <a:srgbClr val="3FF13F"/>
    <a:srgbClr val="264641"/>
    <a:srgbClr val="653826"/>
    <a:srgbClr val="46827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8694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07569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97262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261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9428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19933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98228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9741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7588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20436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4289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120962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66904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7099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3656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592900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30359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7737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7349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306667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21699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8893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E1523-5B3D-4DC9-BFF4-6AE8633C20E1}" type="datetimeFigureOut">
              <a:rPr lang="fr-FR" smtClean="0"/>
              <a:pPr/>
              <a:t>06/07/2017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F7A6A3-F006-42C4-B3F5-D1A635D7A271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46180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4732-0B18-4E6F-BFFD-953E652BA84F}" type="datetimeFigureOut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06/07/2017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C8F5-D82A-4618-A86B-F9CDD9FAD66A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9786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6.png"/><Relationship Id="rId7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5.png"/><Relationship Id="rId5" Type="http://schemas.openxmlformats.org/officeDocument/2006/relationships/image" Target="../media/image64.jpeg"/><Relationship Id="rId4" Type="http://schemas.openxmlformats.org/officeDocument/2006/relationships/image" Target="../media/image6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1.jpeg"/><Relationship Id="rId5" Type="http://schemas.openxmlformats.org/officeDocument/2006/relationships/image" Target="../media/image70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5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702131" y="118754"/>
            <a:ext cx="83602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RÉPUBLIQUE ALGÉRIENNE DÉMOCRATIQUE ET POPULAIRE 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MINISTÈRE DE LA SANTE , DE LA POPULATION ET DE LA REFORME HOSPITALIÈRE</a:t>
            </a:r>
          </a:p>
          <a:p>
            <a:pPr algn="ctr"/>
            <a:r>
              <a:rPr lang="fr-FR" b="1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ETABLISSEMENT HOSPITALIER ABDERRAZEK BOUHARA</a:t>
            </a:r>
            <a:endParaRPr lang="fr-FR" b="1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74158" y="1125689"/>
            <a:ext cx="3437848" cy="23260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467775" y="1042084"/>
            <a:ext cx="29868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038.70.55.55</a:t>
            </a:r>
          </a:p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038,70,68,68</a:t>
            </a:r>
          </a:p>
          <a:p>
            <a:r>
              <a:rPr lang="fr-FR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038.70.69.69</a:t>
            </a:r>
            <a:endParaRPr lang="fr-FR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961189" y="3609951"/>
            <a:ext cx="4528986" cy="810681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fr-FR" sz="1000" dirty="0" smtClean="0">
                <a:solidFill>
                  <a:srgbClr val="1C3871"/>
                </a:solidFill>
                <a:latin typeface="Berlin Sans FB Demi" panose="020E0802020502020306" pitchFamily="34" charset="0"/>
                <a:cs typeface="Aharoni" panose="02010803020104030203" pitchFamily="2" charset="-79"/>
              </a:rPr>
              <a:t>SAMU 21</a:t>
            </a:r>
            <a:endParaRPr lang="fr-FR" sz="1000" dirty="0">
              <a:solidFill>
                <a:srgbClr val="1C3871"/>
              </a:solidFill>
              <a:latin typeface="Berlin Sans FB Demi" panose="020E0802020502020306" pitchFamily="34" charset="0"/>
              <a:cs typeface="Aharoni" panose="02010803020104030203" pitchFamily="2" charset="-79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388109" y="3858765"/>
            <a:ext cx="3033958" cy="303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598821"/>
            <a:ext cx="12192000" cy="4058653"/>
          </a:xfrm>
          <a:prstGeom prst="rect">
            <a:avLst/>
          </a:prstGeom>
          <a:solidFill>
            <a:srgbClr val="F4F4F4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9431" y="2614863"/>
            <a:ext cx="7620001" cy="39784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021" y="2642055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Harlow Solid Italic" panose="04030604020F02020D02" pitchFamily="82" charset="0"/>
                <a:cs typeface="Segoe UI Semibold" panose="020B0702040204020203" pitchFamily="34" charset="0"/>
              </a:rPr>
              <a:t>F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ormation insuffisante des intervenants </a:t>
            </a:r>
            <a:endParaRPr lang="fr-FR" sz="2000" i="1" dirty="0" smtClea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r-FR" sz="2000" i="1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intérêt d'un CES en médecine d'urgence) </a:t>
            </a:r>
          </a:p>
        </p:txBody>
      </p:sp>
      <p:sp>
        <p:nvSpPr>
          <p:cNvPr id="7" name="Rectangle 6"/>
          <p:cNvSpPr/>
          <p:nvPr/>
        </p:nvSpPr>
        <p:spPr>
          <a:xfrm>
            <a:off x="-79747" y="6049449"/>
            <a:ext cx="30596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Harlow Solid Italic" panose="04030604020F02020D02" pitchFamily="82" charset="0"/>
                <a:cs typeface="Segoe UI Semibold" panose="020B0702040204020203" pitchFamily="34" charset="0"/>
              </a:rPr>
              <a:t>R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égulation insuffisante </a:t>
            </a:r>
          </a:p>
        </p:txBody>
      </p:sp>
      <p:sp>
        <p:nvSpPr>
          <p:cNvPr id="8" name="Rectangle 7"/>
          <p:cNvSpPr/>
          <p:nvPr/>
        </p:nvSpPr>
        <p:spPr>
          <a:xfrm>
            <a:off x="33041" y="4481970"/>
            <a:ext cx="29468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Harlow Solid Italic" panose="04030604020F02020D02" pitchFamily="82" charset="0"/>
                <a:cs typeface="Segoe UI Semibold" panose="020B0702040204020203" pitchFamily="34" charset="0"/>
              </a:rPr>
              <a:t>D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éfaut de coordination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9034682" y="4766884"/>
            <a:ext cx="30091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Harlow Solid Italic" panose="04030604020F02020D02" pitchFamily="82" charset="0"/>
                <a:cs typeface="Segoe UI Semibold" panose="020B0702040204020203" pitchFamily="34" charset="0"/>
              </a:rPr>
              <a:t>A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bsence de partenaires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70102" y="2642055"/>
            <a:ext cx="42090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C00000"/>
                </a:solidFill>
                <a:latin typeface="Harlow Solid Italic" panose="04030604020F02020D02" pitchFamily="82" charset="0"/>
                <a:cs typeface="Segoe UI Semibold" panose="020B0702040204020203" pitchFamily="34" charset="0"/>
              </a:rPr>
              <a:t>D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éviation des principales missions </a:t>
            </a:r>
            <a:endParaRPr lang="fr-FR" sz="2000" i="1" dirty="0" smtClean="0">
              <a:solidFill>
                <a:prstClr val="black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fr-FR" sz="2000" i="1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(Tous malades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, consultations </a:t>
            </a:r>
            <a:r>
              <a:rPr lang="fr-FR" sz="2000" i="1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et 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soins </a:t>
            </a:r>
            <a:r>
              <a:rPr lang="fr-FR" sz="2000" i="1" dirty="0" smtClean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à </a:t>
            </a:r>
            <a:r>
              <a:rPr lang="fr-FR" sz="2000" i="1" dirty="0">
                <a:solidFill>
                  <a:prstClr val="black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domicile)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10" y="32084"/>
            <a:ext cx="1828800" cy="1828800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842811" y="380262"/>
            <a:ext cx="8543136" cy="767639"/>
          </a:xfr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numCol="1" rtlCol="0">
            <a:prstTxWarp prst="textDeflate">
              <a:avLst/>
            </a:prstTxWarp>
            <a:spAutoFit/>
          </a:bodyPr>
          <a:lstStyle/>
          <a:p>
            <a:r>
              <a:rPr lang="fr-FR" sz="1000" dirty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ea typeface="+mn-ea"/>
                <a:cs typeface="Aharoni" panose="02010803020104030203" pitchFamily="2" charset="-79"/>
              </a:rPr>
              <a:t>ERREURS A EVITER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1282" y="1147901"/>
            <a:ext cx="1696297" cy="1272223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9260" y="117312"/>
            <a:ext cx="1576936" cy="157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282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8276" y="2784143"/>
            <a:ext cx="3959472" cy="407385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85899" y="143301"/>
            <a:ext cx="7301552" cy="67146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0125" y="143301"/>
            <a:ext cx="11778018" cy="1562669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fr-FR" sz="1000" dirty="0" smtClean="0">
                <a:solidFill>
                  <a:srgbClr val="A5A5A5">
                    <a:lumMod val="50000"/>
                  </a:srgb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Bilan des activités année 2016</a:t>
            </a:r>
            <a:endParaRPr lang="fr-FR" sz="1000" dirty="0">
              <a:solidFill>
                <a:srgbClr val="A5A5A5">
                  <a:lumMod val="50000"/>
                </a:srgb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18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2073" y="93808"/>
            <a:ext cx="1400691" cy="164929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8827" y="5818102"/>
            <a:ext cx="3534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Nombre de </a:t>
            </a:r>
            <a:r>
              <a:rPr lang="fr-FR" b="1" dirty="0" smtClean="0">
                <a:solidFill>
                  <a:prstClr val="black"/>
                </a:solidFill>
              </a:rPr>
              <a:t>dossiers </a:t>
            </a:r>
            <a:r>
              <a:rPr lang="fr-FR" b="1" dirty="0">
                <a:solidFill>
                  <a:prstClr val="black"/>
                </a:solidFill>
              </a:rPr>
              <a:t>de régulation</a:t>
            </a:r>
          </a:p>
        </p:txBody>
      </p:sp>
      <p:grpSp>
        <p:nvGrpSpPr>
          <p:cNvPr id="19" name="Groupe 18"/>
          <p:cNvGrpSpPr/>
          <p:nvPr/>
        </p:nvGrpSpPr>
        <p:grpSpPr>
          <a:xfrm>
            <a:off x="8188839" y="1705796"/>
            <a:ext cx="3499753" cy="1919600"/>
            <a:chOff x="4114628" y="2151777"/>
            <a:chExt cx="3962743" cy="2554445"/>
          </a:xfrm>
        </p:grpSpPr>
        <p:pic>
          <p:nvPicPr>
            <p:cNvPr id="20" name="Imag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114628" y="2151777"/>
              <a:ext cx="3962743" cy="2554445"/>
            </a:xfrm>
            <a:prstGeom prst="rect">
              <a:avLst/>
            </a:prstGeom>
          </p:spPr>
        </p:pic>
        <p:sp>
          <p:nvSpPr>
            <p:cNvPr id="21" name="ZoneTexte 20"/>
            <p:cNvSpPr txBox="1"/>
            <p:nvPr/>
          </p:nvSpPr>
          <p:spPr>
            <a:xfrm>
              <a:off x="6263272" y="2910338"/>
              <a:ext cx="1265241" cy="4914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SAMU 21</a:t>
              </a:r>
            </a:p>
          </p:txBody>
        </p:sp>
      </p:grp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922" y="4093494"/>
            <a:ext cx="2917072" cy="1736985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27692" y="1419160"/>
            <a:ext cx="4082603" cy="2601532"/>
            <a:chOff x="579548" y="1429555"/>
            <a:chExt cx="4082603" cy="2601532"/>
          </a:xfrm>
        </p:grpSpPr>
        <p:grpSp>
          <p:nvGrpSpPr>
            <p:cNvPr id="17" name="Groupe 16"/>
            <p:cNvGrpSpPr/>
            <p:nvPr/>
          </p:nvGrpSpPr>
          <p:grpSpPr>
            <a:xfrm>
              <a:off x="1092781" y="1808374"/>
              <a:ext cx="3061563" cy="2074409"/>
              <a:chOff x="1092781" y="1808374"/>
              <a:chExt cx="3061563" cy="2074409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 flipV="1">
                <a:off x="1092781" y="1808374"/>
                <a:ext cx="1555495" cy="1555495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2872229" y="1909833"/>
                <a:ext cx="128211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>
                    <a:solidFill>
                      <a:prstClr val="black"/>
                    </a:solidFill>
                  </a:rPr>
                  <a:t>Nombre total d’appel </a:t>
                </a:r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2350200" y="2682454"/>
                <a:ext cx="180414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7200" b="1" dirty="0">
                    <a:solidFill>
                      <a:srgbClr val="4A8522"/>
                    </a:solidFill>
                  </a:rPr>
                  <a:t>898</a:t>
                </a:r>
              </a:p>
            </p:txBody>
          </p:sp>
        </p:grpSp>
        <p:sp>
          <p:nvSpPr>
            <p:cNvPr id="4" name="Ellipse 3"/>
            <p:cNvSpPr/>
            <p:nvPr/>
          </p:nvSpPr>
          <p:spPr>
            <a:xfrm>
              <a:off x="579548" y="1429555"/>
              <a:ext cx="4082603" cy="2601532"/>
            </a:xfrm>
            <a:prstGeom prst="ellipse">
              <a:avLst/>
            </a:prstGeom>
            <a:noFill/>
            <a:ln w="38100">
              <a:solidFill>
                <a:srgbClr val="4A85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8" name="Ellipse 7"/>
          <p:cNvSpPr/>
          <p:nvPr/>
        </p:nvSpPr>
        <p:spPr>
          <a:xfrm>
            <a:off x="69440" y="4022327"/>
            <a:ext cx="4082603" cy="2601532"/>
          </a:xfrm>
          <a:prstGeom prst="ellipse">
            <a:avLst/>
          </a:prstGeom>
          <a:noFill/>
          <a:ln w="38100">
            <a:solidFill>
              <a:srgbClr val="F098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540925" y="4894772"/>
            <a:ext cx="18424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>
                <a:solidFill>
                  <a:srgbClr val="F09800"/>
                </a:solidFill>
              </a:rPr>
              <a:t>514 </a:t>
            </a:r>
          </a:p>
        </p:txBody>
      </p:sp>
      <p:sp>
        <p:nvSpPr>
          <p:cNvPr id="12" name="Ellipse 11"/>
          <p:cNvSpPr/>
          <p:nvPr/>
        </p:nvSpPr>
        <p:spPr>
          <a:xfrm>
            <a:off x="8023566" y="1412634"/>
            <a:ext cx="4082603" cy="2601532"/>
          </a:xfrm>
          <a:prstGeom prst="ellipse">
            <a:avLst/>
          </a:prstGeom>
          <a:noFill/>
          <a:ln w="38100">
            <a:solidFill>
              <a:srgbClr val="D410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9142" y="1586209"/>
            <a:ext cx="2247900" cy="2171700"/>
          </a:xfrm>
          <a:prstGeom prst="rect">
            <a:avLst/>
          </a:prstGeom>
        </p:spPr>
      </p:pic>
      <p:sp>
        <p:nvSpPr>
          <p:cNvPr id="16" name="Ellipse 15"/>
          <p:cNvSpPr/>
          <p:nvPr/>
        </p:nvSpPr>
        <p:spPr>
          <a:xfrm>
            <a:off x="3909851" y="1427321"/>
            <a:ext cx="4082603" cy="2601532"/>
          </a:xfrm>
          <a:prstGeom prst="ellipse">
            <a:avLst/>
          </a:prstGeom>
          <a:noFill/>
          <a:ln w="38100">
            <a:solidFill>
              <a:srgbClr val="4A58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8990673" y="1529089"/>
            <a:ext cx="2191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Nombre de sorties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9184654" y="3074334"/>
            <a:ext cx="19554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000" b="1" dirty="0">
                <a:solidFill>
                  <a:srgbClr val="D41011"/>
                </a:solidFill>
              </a:rPr>
              <a:t>514</a:t>
            </a:r>
          </a:p>
        </p:txBody>
      </p:sp>
      <p:sp>
        <p:nvSpPr>
          <p:cNvPr id="24" name="Bulle ronde 23"/>
          <p:cNvSpPr/>
          <p:nvPr/>
        </p:nvSpPr>
        <p:spPr>
          <a:xfrm>
            <a:off x="7790347" y="4114936"/>
            <a:ext cx="4302936" cy="2486075"/>
          </a:xfrm>
          <a:prstGeom prst="wedgeEllipseCallout">
            <a:avLst>
              <a:gd name="adj1" fmla="val 3585"/>
              <a:gd name="adj2" fmla="val -61343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8400562" y="4466469"/>
            <a:ext cx="30763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Nombre de </a:t>
            </a:r>
            <a:r>
              <a:rPr lang="fr-FR" dirty="0" smtClean="0">
                <a:solidFill>
                  <a:prstClr val="black"/>
                </a:solidFill>
              </a:rPr>
              <a:t>sorties </a:t>
            </a:r>
            <a:r>
              <a:rPr lang="fr-FR" dirty="0">
                <a:solidFill>
                  <a:prstClr val="black"/>
                </a:solidFill>
              </a:rPr>
              <a:t>primaires </a:t>
            </a:r>
          </a:p>
          <a:p>
            <a:r>
              <a:rPr lang="fr-FR" dirty="0">
                <a:solidFill>
                  <a:prstClr val="black"/>
                </a:solidFill>
              </a:rPr>
              <a:t>(du domicile à un établissement)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10178928" y="4508343"/>
            <a:ext cx="1974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prstClr val="white">
                    <a:lumMod val="85000"/>
                  </a:prstClr>
                </a:solidFill>
              </a:rPr>
              <a:t>415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8990673" y="5440184"/>
            <a:ext cx="3087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Nombre de </a:t>
            </a:r>
            <a:r>
              <a:rPr lang="fr-FR" dirty="0" smtClean="0">
                <a:solidFill>
                  <a:prstClr val="black"/>
                </a:solidFill>
              </a:rPr>
              <a:t>sorties </a:t>
            </a:r>
            <a:r>
              <a:rPr lang="fr-FR" dirty="0">
                <a:solidFill>
                  <a:prstClr val="black"/>
                </a:solidFill>
              </a:rPr>
              <a:t>secondaires</a:t>
            </a:r>
          </a:p>
          <a:p>
            <a:r>
              <a:rPr lang="fr-FR" dirty="0">
                <a:solidFill>
                  <a:prstClr val="black"/>
                </a:solidFill>
              </a:rPr>
              <a:t>(transport d’un établissement vers un autre) 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8023566" y="5023189"/>
            <a:ext cx="1755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>
                <a:solidFill>
                  <a:prstClr val="white">
                    <a:lumMod val="85000"/>
                  </a:prstClr>
                </a:solidFill>
              </a:rPr>
              <a:t>99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6118767" y="1899438"/>
            <a:ext cx="151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Nombre </a:t>
            </a:r>
            <a:r>
              <a:rPr lang="fr-FR" b="1" dirty="0" smtClean="0">
                <a:solidFill>
                  <a:prstClr val="black"/>
                </a:solidFill>
              </a:rPr>
              <a:t>de conseils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5734691" y="2495377"/>
            <a:ext cx="180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49556D"/>
                </a:solidFill>
              </a:rPr>
              <a:t>127</a:t>
            </a:r>
            <a:endParaRPr lang="fr-FR" sz="7200" b="1" dirty="0">
              <a:solidFill>
                <a:srgbClr val="49556D"/>
              </a:solidFill>
            </a:endParaRPr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7681" y="230076"/>
            <a:ext cx="3183928" cy="1483893"/>
          </a:xfrm>
          <a:prstGeom prst="rect">
            <a:avLst/>
          </a:prstGeom>
        </p:spPr>
      </p:pic>
      <p:sp>
        <p:nvSpPr>
          <p:cNvPr id="44" name="ZoneTexte 43"/>
          <p:cNvSpPr txBox="1"/>
          <p:nvPr/>
        </p:nvSpPr>
        <p:spPr>
          <a:xfrm>
            <a:off x="4263701" y="326407"/>
            <a:ext cx="18035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038.70.69.69</a:t>
            </a:r>
          </a:p>
          <a:p>
            <a:r>
              <a:rPr lang="fr-FR" sz="1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038.70.55.55</a:t>
            </a:r>
            <a:endParaRPr lang="fr-FR" sz="11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5226409" y="277384"/>
            <a:ext cx="2686862" cy="87899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r>
              <a:rPr lang="fr-FR" sz="10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SAMU 21</a:t>
            </a:r>
            <a:endParaRPr lang="fr-FR" sz="10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pic>
        <p:nvPicPr>
          <p:cNvPr id="46" name="Imag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68222" y="4451474"/>
            <a:ext cx="2329212" cy="1854965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3769470" y="4028853"/>
            <a:ext cx="4082603" cy="260153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ZoneTexte 30"/>
          <p:cNvSpPr txBox="1"/>
          <p:nvPr/>
        </p:nvSpPr>
        <p:spPr>
          <a:xfrm>
            <a:off x="5940793" y="4571606"/>
            <a:ext cx="1514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prstClr val="black"/>
                </a:solidFill>
              </a:rPr>
              <a:t>Nombre </a:t>
            </a:r>
            <a:r>
              <a:rPr lang="fr-FR" b="1" dirty="0" smtClean="0">
                <a:solidFill>
                  <a:prstClr val="black"/>
                </a:solidFill>
              </a:rPr>
              <a:t>d’orientations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060565" y="5001977"/>
            <a:ext cx="18041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200" b="1" dirty="0" smtClean="0">
                <a:solidFill>
                  <a:srgbClr val="49556D"/>
                </a:solidFill>
              </a:rPr>
              <a:t>257</a:t>
            </a:r>
            <a:endParaRPr lang="fr-FR" sz="7200" b="1" dirty="0">
              <a:solidFill>
                <a:srgbClr val="49556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748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Image 10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12361" y="3798887"/>
            <a:ext cx="4795212" cy="2822246"/>
          </a:xfrm>
          <a:prstGeom prst="rect">
            <a:avLst/>
          </a:prstGeom>
        </p:spPr>
      </p:pic>
      <p:sp>
        <p:nvSpPr>
          <p:cNvPr id="40" name="ZoneTexte 39"/>
          <p:cNvSpPr txBox="1"/>
          <p:nvPr/>
        </p:nvSpPr>
        <p:spPr>
          <a:xfrm>
            <a:off x="173222" y="737051"/>
            <a:ext cx="81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prstClr val="black"/>
                </a:solidFill>
              </a:rPr>
              <a:t>2016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1165185" y="77462"/>
            <a:ext cx="10255278" cy="1783575"/>
            <a:chOff x="1112238" y="953181"/>
            <a:chExt cx="10255278" cy="1783575"/>
          </a:xfrm>
        </p:grpSpPr>
        <p:sp>
          <p:nvSpPr>
            <p:cNvPr id="71" name="ZoneTexte 70"/>
            <p:cNvSpPr txBox="1"/>
            <p:nvPr/>
          </p:nvSpPr>
          <p:spPr>
            <a:xfrm>
              <a:off x="9631152" y="984449"/>
              <a:ext cx="1736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2060"/>
                  </a:solidFill>
                </a:rPr>
                <a:t>186</a:t>
              </a:r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1112238" y="953181"/>
              <a:ext cx="9576000" cy="1783575"/>
              <a:chOff x="1132769" y="970926"/>
              <a:chExt cx="9576000" cy="1783575"/>
            </a:xfrm>
          </p:grpSpPr>
          <p:grpSp>
            <p:nvGrpSpPr>
              <p:cNvPr id="18" name="Groupe 17"/>
              <p:cNvGrpSpPr/>
              <p:nvPr/>
            </p:nvGrpSpPr>
            <p:grpSpPr>
              <a:xfrm>
                <a:off x="1132769" y="1764971"/>
                <a:ext cx="9576000" cy="182275"/>
                <a:chOff x="764274" y="1752446"/>
                <a:chExt cx="9576000" cy="182275"/>
              </a:xfrm>
              <a:solidFill>
                <a:schemeClr val="accent2">
                  <a:lumMod val="60000"/>
                  <a:lumOff val="40000"/>
                </a:schemeClr>
              </a:solidFill>
            </p:grpSpPr>
            <p:cxnSp>
              <p:nvCxnSpPr>
                <p:cNvPr id="5" name="Connecteur droit 4"/>
                <p:cNvCxnSpPr/>
                <p:nvPr/>
              </p:nvCxnSpPr>
              <p:spPr>
                <a:xfrm>
                  <a:off x="764274" y="1842447"/>
                  <a:ext cx="9576000" cy="0"/>
                </a:xfrm>
                <a:prstGeom prst="line">
                  <a:avLst/>
                </a:prstGeom>
                <a:grpFill/>
                <a:ln w="1905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Organigramme : Connecteur 11"/>
                <p:cNvSpPr/>
                <p:nvPr/>
              </p:nvSpPr>
              <p:spPr>
                <a:xfrm>
                  <a:off x="1542197" y="1752447"/>
                  <a:ext cx="180000" cy="180000"/>
                </a:xfrm>
                <a:prstGeom prst="flowChartConnector">
                  <a:avLst/>
                </a:pr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3" name="Organigramme : Connecteur 12"/>
                <p:cNvSpPr/>
                <p:nvPr/>
              </p:nvSpPr>
              <p:spPr>
                <a:xfrm>
                  <a:off x="3481126" y="1754721"/>
                  <a:ext cx="180000" cy="180000"/>
                </a:xfrm>
                <a:prstGeom prst="flowChartConnector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Organigramme : Connecteur 13"/>
                <p:cNvSpPr/>
                <p:nvPr/>
              </p:nvSpPr>
              <p:spPr>
                <a:xfrm>
                  <a:off x="5420055" y="1752447"/>
                  <a:ext cx="180000" cy="180000"/>
                </a:xfrm>
                <a:prstGeom prst="flowChartConnector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5" name="Organigramme : Connecteur 14"/>
                <p:cNvSpPr/>
                <p:nvPr/>
              </p:nvSpPr>
              <p:spPr>
                <a:xfrm>
                  <a:off x="7358984" y="1752447"/>
                  <a:ext cx="180000" cy="180000"/>
                </a:xfrm>
                <a:prstGeom prst="flowChartConnector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6" name="Organigramme : Connecteur 15"/>
                <p:cNvSpPr/>
                <p:nvPr/>
              </p:nvSpPr>
              <p:spPr>
                <a:xfrm>
                  <a:off x="9297914" y="1752446"/>
                  <a:ext cx="180000" cy="180000"/>
                </a:xfrm>
                <a:prstGeom prst="flowChartConnector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24" name="Groupe 23"/>
              <p:cNvGrpSpPr/>
              <p:nvPr/>
            </p:nvGrpSpPr>
            <p:grpSpPr>
              <a:xfrm>
                <a:off x="1560581" y="1902878"/>
                <a:ext cx="432000" cy="813355"/>
                <a:chOff x="1314917" y="1902878"/>
                <a:chExt cx="432000" cy="1652024"/>
              </a:xfrm>
            </p:grpSpPr>
            <p:cxnSp>
              <p:nvCxnSpPr>
                <p:cNvPr id="20" name="Connecteur droit 19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Connecteur droit 21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" name="Groupe 24"/>
              <p:cNvGrpSpPr/>
              <p:nvPr/>
            </p:nvGrpSpPr>
            <p:grpSpPr>
              <a:xfrm>
                <a:off x="5447143" y="1918157"/>
                <a:ext cx="432000" cy="813355"/>
                <a:chOff x="1314917" y="1902878"/>
                <a:chExt cx="432000" cy="1652024"/>
              </a:xfrm>
            </p:grpSpPr>
            <p:cxnSp>
              <p:nvCxnSpPr>
                <p:cNvPr id="26" name="Connecteur droit 25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necteur droit 26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8" name="Groupe 27"/>
              <p:cNvGrpSpPr/>
              <p:nvPr/>
            </p:nvGrpSpPr>
            <p:grpSpPr>
              <a:xfrm>
                <a:off x="9318664" y="1918157"/>
                <a:ext cx="432000" cy="813355"/>
                <a:chOff x="1314917" y="1902878"/>
                <a:chExt cx="432000" cy="1652024"/>
              </a:xfrm>
            </p:grpSpPr>
            <p:cxnSp>
              <p:nvCxnSpPr>
                <p:cNvPr id="29" name="Connecteur droit 28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Connecteur droit 29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Groupe 30"/>
              <p:cNvGrpSpPr/>
              <p:nvPr/>
            </p:nvGrpSpPr>
            <p:grpSpPr>
              <a:xfrm flipV="1">
                <a:off x="3480221" y="1005735"/>
                <a:ext cx="432000" cy="781047"/>
                <a:chOff x="1314917" y="1902878"/>
                <a:chExt cx="432000" cy="1652024"/>
              </a:xfrm>
            </p:grpSpPr>
            <p:cxnSp>
              <p:nvCxnSpPr>
                <p:cNvPr id="32" name="Connecteur droit 31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Connecteur droit 32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oupe 36"/>
              <p:cNvGrpSpPr/>
              <p:nvPr/>
            </p:nvGrpSpPr>
            <p:grpSpPr>
              <a:xfrm flipV="1">
                <a:off x="7394080" y="1005735"/>
                <a:ext cx="432000" cy="781047"/>
                <a:chOff x="1314917" y="1902878"/>
                <a:chExt cx="432000" cy="1652024"/>
              </a:xfrm>
            </p:grpSpPr>
            <p:cxnSp>
              <p:nvCxnSpPr>
                <p:cNvPr id="38" name="Connecteur droit 37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Connecteur droit 38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" name="ZoneTexte 40"/>
              <p:cNvSpPr txBox="1"/>
              <p:nvPr/>
            </p:nvSpPr>
            <p:spPr>
              <a:xfrm>
                <a:off x="1356269" y="1776171"/>
                <a:ext cx="81886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Aout</a:t>
                </a: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2770503" y="1565435"/>
                <a:ext cx="121464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Septembre </a:t>
                </a: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>
                <a:off x="4942520" y="1797447"/>
                <a:ext cx="12572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Octobre </a:t>
                </a: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6668662" y="1537405"/>
                <a:ext cx="17003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Novembre </a:t>
                </a: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8648035" y="1809155"/>
                <a:ext cx="152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>
                    <a:solidFill>
                      <a:srgbClr val="002060"/>
                    </a:solidFill>
                  </a:rPr>
                  <a:t>Décembre </a:t>
                </a:r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1748810" y="985154"/>
                <a:ext cx="876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151</a:t>
                </a:r>
              </a:p>
            </p:txBody>
          </p:sp>
          <p:sp>
            <p:nvSpPr>
              <p:cNvPr id="50" name="ZoneTexte 49"/>
              <p:cNvSpPr txBox="1"/>
              <p:nvPr/>
            </p:nvSpPr>
            <p:spPr>
              <a:xfrm>
                <a:off x="3676648" y="987295"/>
                <a:ext cx="869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188</a:t>
                </a: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546915" y="970926"/>
                <a:ext cx="1736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187</a:t>
                </a:r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7571495" y="981079"/>
                <a:ext cx="1736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186</a:t>
                </a:r>
              </a:p>
            </p:txBody>
          </p:sp>
          <p:grpSp>
            <p:nvGrpSpPr>
              <p:cNvPr id="53" name="Groupe 52"/>
              <p:cNvGrpSpPr/>
              <p:nvPr/>
            </p:nvGrpSpPr>
            <p:grpSpPr>
              <a:xfrm flipV="1">
                <a:off x="1574656" y="1002012"/>
                <a:ext cx="432000" cy="781047"/>
                <a:chOff x="1314917" y="1902878"/>
                <a:chExt cx="432000" cy="1652024"/>
              </a:xfrm>
            </p:grpSpPr>
            <p:cxnSp>
              <p:nvCxnSpPr>
                <p:cNvPr id="54" name="Connecteur droit 53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Connecteur droit 54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6" name="Groupe 55"/>
              <p:cNvGrpSpPr/>
              <p:nvPr/>
            </p:nvGrpSpPr>
            <p:grpSpPr>
              <a:xfrm flipV="1">
                <a:off x="5436113" y="1022023"/>
                <a:ext cx="432000" cy="781047"/>
                <a:chOff x="1314917" y="1902878"/>
                <a:chExt cx="432000" cy="1652024"/>
              </a:xfrm>
            </p:grpSpPr>
            <p:cxnSp>
              <p:nvCxnSpPr>
                <p:cNvPr id="57" name="Connecteur droit 56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" name="Groupe 58"/>
              <p:cNvGrpSpPr/>
              <p:nvPr/>
            </p:nvGrpSpPr>
            <p:grpSpPr>
              <a:xfrm flipV="1">
                <a:off x="9342161" y="987737"/>
                <a:ext cx="432000" cy="781047"/>
                <a:chOff x="1314917" y="1902878"/>
                <a:chExt cx="432000" cy="1652024"/>
              </a:xfrm>
            </p:grpSpPr>
            <p:cxnSp>
              <p:nvCxnSpPr>
                <p:cNvPr id="60" name="Connecteur droit 59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Connecteur droit 60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oupe 61"/>
              <p:cNvGrpSpPr/>
              <p:nvPr/>
            </p:nvGrpSpPr>
            <p:grpSpPr>
              <a:xfrm>
                <a:off x="3529913" y="1863723"/>
                <a:ext cx="432000" cy="813355"/>
                <a:chOff x="1314917" y="1902878"/>
                <a:chExt cx="432000" cy="1652024"/>
              </a:xfrm>
            </p:grpSpPr>
            <p:cxnSp>
              <p:nvCxnSpPr>
                <p:cNvPr id="63" name="Connecteur droit 62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cteur droit 63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5" name="Groupe 64"/>
              <p:cNvGrpSpPr/>
              <p:nvPr/>
            </p:nvGrpSpPr>
            <p:grpSpPr>
              <a:xfrm>
                <a:off x="7425002" y="1832801"/>
                <a:ext cx="432000" cy="813355"/>
                <a:chOff x="1314917" y="1902878"/>
                <a:chExt cx="432000" cy="1652024"/>
              </a:xfrm>
            </p:grpSpPr>
            <p:cxnSp>
              <p:nvCxnSpPr>
                <p:cNvPr id="66" name="Connecteur droit 65"/>
                <p:cNvCxnSpPr/>
                <p:nvPr/>
              </p:nvCxnSpPr>
              <p:spPr>
                <a:xfrm flipH="1">
                  <a:off x="1314917" y="1902878"/>
                  <a:ext cx="432000" cy="464024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necteur droit 66"/>
                <p:cNvCxnSpPr/>
                <p:nvPr/>
              </p:nvCxnSpPr>
              <p:spPr>
                <a:xfrm rot="5400000">
                  <a:off x="720917" y="2960902"/>
                  <a:ext cx="1188000" cy="0"/>
                </a:xfrm>
                <a:prstGeom prst="line">
                  <a:avLst/>
                </a:prstGeom>
                <a:ln w="1905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2" name="ZoneTexte 71"/>
              <p:cNvSpPr txBox="1"/>
              <p:nvPr/>
            </p:nvSpPr>
            <p:spPr>
              <a:xfrm>
                <a:off x="1702320" y="2231281"/>
                <a:ext cx="8762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92</a:t>
                </a:r>
              </a:p>
            </p:txBody>
          </p:sp>
          <p:sp>
            <p:nvSpPr>
              <p:cNvPr id="73" name="ZoneTexte 72"/>
              <p:cNvSpPr txBox="1"/>
              <p:nvPr/>
            </p:nvSpPr>
            <p:spPr>
              <a:xfrm>
                <a:off x="3631799" y="2231281"/>
                <a:ext cx="8697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126</a:t>
                </a:r>
              </a:p>
            </p:txBody>
          </p:sp>
          <p:sp>
            <p:nvSpPr>
              <p:cNvPr id="74" name="ZoneTexte 73"/>
              <p:cNvSpPr txBox="1"/>
              <p:nvPr/>
            </p:nvSpPr>
            <p:spPr>
              <a:xfrm>
                <a:off x="5526640" y="2212689"/>
                <a:ext cx="1736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98</a:t>
                </a:r>
              </a:p>
            </p:txBody>
          </p:sp>
          <p:sp>
            <p:nvSpPr>
              <p:cNvPr id="75" name="ZoneTexte 74"/>
              <p:cNvSpPr txBox="1"/>
              <p:nvPr/>
            </p:nvSpPr>
            <p:spPr>
              <a:xfrm>
                <a:off x="7536065" y="2208719"/>
                <a:ext cx="17363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800" b="1" dirty="0">
                    <a:solidFill>
                      <a:srgbClr val="002060"/>
                    </a:solidFill>
                  </a:rPr>
                  <a:t>103</a:t>
                </a:r>
              </a:p>
            </p:txBody>
          </p:sp>
        </p:grpSp>
        <p:sp>
          <p:nvSpPr>
            <p:cNvPr id="76" name="ZoneTexte 75"/>
            <p:cNvSpPr txBox="1"/>
            <p:nvPr/>
          </p:nvSpPr>
          <p:spPr>
            <a:xfrm>
              <a:off x="9521279" y="2173210"/>
              <a:ext cx="173636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rgbClr val="002060"/>
                  </a:solidFill>
                </a:rPr>
                <a:t>95</a:t>
              </a:r>
            </a:p>
          </p:txBody>
        </p:sp>
      </p:grpSp>
      <p:pic>
        <p:nvPicPr>
          <p:cNvPr id="77" name="Image 76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880287" flipV="1">
            <a:off x="454224" y="16087"/>
            <a:ext cx="666277" cy="666277"/>
          </a:xfrm>
          <a:prstGeom prst="rect">
            <a:avLst/>
          </a:prstGeom>
        </p:spPr>
      </p:pic>
      <p:grpSp>
        <p:nvGrpSpPr>
          <p:cNvPr id="78" name="Groupe 77"/>
          <p:cNvGrpSpPr/>
          <p:nvPr/>
        </p:nvGrpSpPr>
        <p:grpSpPr>
          <a:xfrm rot="21238455">
            <a:off x="199963" y="1113830"/>
            <a:ext cx="1091690" cy="867086"/>
            <a:chOff x="4507443" y="2428927"/>
            <a:chExt cx="3482842" cy="1726511"/>
          </a:xfrm>
        </p:grpSpPr>
        <p:pic>
          <p:nvPicPr>
            <p:cNvPr id="79" name="Image 7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507443" y="2428927"/>
              <a:ext cx="3402239" cy="1726511"/>
            </a:xfrm>
            <a:prstGeom prst="rect">
              <a:avLst/>
            </a:prstGeom>
          </p:spPr>
        </p:pic>
        <p:sp>
          <p:nvSpPr>
            <p:cNvPr id="80" name="ZoneTexte 79"/>
            <p:cNvSpPr txBox="1"/>
            <p:nvPr/>
          </p:nvSpPr>
          <p:spPr>
            <a:xfrm>
              <a:off x="5929982" y="2893840"/>
              <a:ext cx="2060303" cy="3983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700" b="1" dirty="0">
                  <a:solidFill>
                    <a:srgbClr val="C00000"/>
                  </a:solidFill>
                </a:rPr>
                <a:t>SAMU 21</a:t>
              </a:r>
            </a:p>
          </p:txBody>
        </p:sp>
      </p:grpSp>
      <p:sp>
        <p:nvSpPr>
          <p:cNvPr id="81" name="ZoneTexte 80"/>
          <p:cNvSpPr txBox="1"/>
          <p:nvPr/>
        </p:nvSpPr>
        <p:spPr>
          <a:xfrm>
            <a:off x="10824571" y="14709"/>
            <a:ext cx="1287330" cy="715089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898</a:t>
            </a:r>
          </a:p>
        </p:txBody>
      </p:sp>
      <p:sp>
        <p:nvSpPr>
          <p:cNvPr id="82" name="ZoneTexte 81"/>
          <p:cNvSpPr txBox="1"/>
          <p:nvPr/>
        </p:nvSpPr>
        <p:spPr>
          <a:xfrm>
            <a:off x="10878752" y="1078870"/>
            <a:ext cx="1287330" cy="715089"/>
          </a:xfrm>
          <a:prstGeom prst="round2DiagRect">
            <a:avLst/>
          </a:prstGeom>
          <a:ln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514</a:t>
            </a:r>
          </a:p>
        </p:txBody>
      </p:sp>
      <p:grpSp>
        <p:nvGrpSpPr>
          <p:cNvPr id="102" name="Groupe 101"/>
          <p:cNvGrpSpPr/>
          <p:nvPr/>
        </p:nvGrpSpPr>
        <p:grpSpPr>
          <a:xfrm>
            <a:off x="1776761" y="2235903"/>
            <a:ext cx="10077355" cy="1462928"/>
            <a:chOff x="747216" y="4191953"/>
            <a:chExt cx="10077355" cy="1462928"/>
          </a:xfrm>
        </p:grpSpPr>
        <p:pic>
          <p:nvPicPr>
            <p:cNvPr id="83" name="Image 8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30979" y="4237277"/>
              <a:ext cx="725920" cy="907945"/>
            </a:xfrm>
            <a:prstGeom prst="rect">
              <a:avLst/>
            </a:prstGeom>
          </p:spPr>
        </p:pic>
        <p:pic>
          <p:nvPicPr>
            <p:cNvPr id="84" name="Image 8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2647" y="4191953"/>
              <a:ext cx="479787" cy="1025156"/>
            </a:xfrm>
            <a:prstGeom prst="rect">
              <a:avLst/>
            </a:prstGeom>
          </p:spPr>
        </p:pic>
        <p:pic>
          <p:nvPicPr>
            <p:cNvPr id="85" name="Image 8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91960" y="4390014"/>
              <a:ext cx="383140" cy="783538"/>
            </a:xfrm>
            <a:prstGeom prst="rect">
              <a:avLst/>
            </a:prstGeom>
          </p:spPr>
        </p:pic>
        <p:pic>
          <p:nvPicPr>
            <p:cNvPr id="86" name="Image 8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17495" y="4248979"/>
              <a:ext cx="407301" cy="959573"/>
            </a:xfrm>
            <a:prstGeom prst="rect">
              <a:avLst/>
            </a:prstGeom>
          </p:spPr>
        </p:pic>
        <p:sp>
          <p:nvSpPr>
            <p:cNvPr id="87" name="Rectangle 86"/>
            <p:cNvSpPr/>
            <p:nvPr/>
          </p:nvSpPr>
          <p:spPr>
            <a:xfrm>
              <a:off x="1500864" y="5188049"/>
              <a:ext cx="1069525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000" dirty="0">
                  <a:solidFill>
                    <a:srgbClr val="002060"/>
                  </a:solidFill>
                </a:rPr>
                <a:t>0-20 ans</a:t>
              </a:r>
              <a:endParaRPr lang="fr-F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747216" y="4231756"/>
              <a:ext cx="80983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4800" b="1" i="1" dirty="0">
                  <a:solidFill>
                    <a:srgbClr val="00B0F0"/>
                  </a:solidFill>
                </a:rPr>
                <a:t>42</a:t>
              </a:r>
              <a:endParaRPr lang="fr-FR" sz="4800" b="1" i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4207807" y="5188049"/>
              <a:ext cx="861133" cy="42550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000" dirty="0">
                  <a:solidFill>
                    <a:srgbClr val="002060"/>
                  </a:solidFill>
                </a:rPr>
                <a:t>40 ans</a:t>
              </a:r>
              <a:endParaRPr lang="fr-F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3205275" y="4234188"/>
              <a:ext cx="80983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4800" b="1" i="1" dirty="0">
                  <a:solidFill>
                    <a:srgbClr val="00B0F0"/>
                  </a:solidFill>
                </a:rPr>
                <a:t>82</a:t>
              </a:r>
              <a:endParaRPr lang="fr-FR" sz="4800" b="1" i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6836061" y="5208605"/>
              <a:ext cx="861133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000" dirty="0">
                  <a:solidFill>
                    <a:srgbClr val="002060"/>
                  </a:solidFill>
                </a:rPr>
                <a:t>60 ans</a:t>
              </a:r>
              <a:endParaRPr lang="fr-F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793732" y="4195822"/>
              <a:ext cx="809837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4800" b="1" i="1" dirty="0">
                  <a:solidFill>
                    <a:srgbClr val="00B0F0"/>
                  </a:solidFill>
                </a:rPr>
                <a:t>91</a:t>
              </a:r>
              <a:endParaRPr lang="fr-FR" sz="4800" b="1" i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9361954" y="5192934"/>
              <a:ext cx="1104791" cy="4462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2000" dirty="0">
                  <a:solidFill>
                    <a:srgbClr val="002060"/>
                  </a:solidFill>
                </a:rPr>
                <a:t> + 60 ans</a:t>
              </a:r>
              <a:endParaRPr lang="fr-FR" sz="2000" dirty="0">
                <a:solidFill>
                  <a:srgbClr val="00206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8887180" y="4243416"/>
              <a:ext cx="1122423" cy="9417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15000"/>
                </a:lnSpc>
              </a:pPr>
              <a:r>
                <a:rPr lang="fr-FR" sz="4800" b="1" i="1" dirty="0">
                  <a:solidFill>
                    <a:srgbClr val="00B0F0"/>
                  </a:solidFill>
                </a:rPr>
                <a:t>299</a:t>
              </a:r>
              <a:endParaRPr lang="fr-FR" sz="4800" b="1" i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5" name="Groupe 94"/>
            <p:cNvGrpSpPr/>
            <p:nvPr/>
          </p:nvGrpSpPr>
          <p:grpSpPr>
            <a:xfrm>
              <a:off x="1248571" y="5086762"/>
              <a:ext cx="9576000" cy="182275"/>
              <a:chOff x="764274" y="1752446"/>
              <a:chExt cx="9576000" cy="182275"/>
            </a:xfrm>
            <a:solidFill>
              <a:schemeClr val="accent2">
                <a:lumMod val="60000"/>
                <a:lumOff val="40000"/>
              </a:schemeClr>
            </a:solidFill>
          </p:grpSpPr>
          <p:cxnSp>
            <p:nvCxnSpPr>
              <p:cNvPr id="96" name="Connecteur droit 95"/>
              <p:cNvCxnSpPr/>
              <p:nvPr/>
            </p:nvCxnSpPr>
            <p:spPr>
              <a:xfrm>
                <a:off x="764274" y="1842447"/>
                <a:ext cx="9576000" cy="0"/>
              </a:xfrm>
              <a:prstGeom prst="line">
                <a:avLst/>
              </a:prstGeom>
              <a:grpFill/>
              <a:ln w="1905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8" name="Organigramme : Connecteur 97"/>
              <p:cNvSpPr/>
              <p:nvPr/>
            </p:nvSpPr>
            <p:spPr>
              <a:xfrm>
                <a:off x="1474906" y="1754721"/>
                <a:ext cx="180000" cy="180000"/>
              </a:xfrm>
              <a:prstGeom prst="flowChartConnector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99" name="Organigramme : Connecteur 98"/>
              <p:cNvSpPr/>
              <p:nvPr/>
            </p:nvSpPr>
            <p:spPr>
              <a:xfrm>
                <a:off x="4082575" y="1752447"/>
                <a:ext cx="180000" cy="180000"/>
              </a:xfrm>
              <a:prstGeom prst="flowChartConnector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0" name="Organigramme : Connecteur 99"/>
              <p:cNvSpPr/>
              <p:nvPr/>
            </p:nvSpPr>
            <p:spPr>
              <a:xfrm>
                <a:off x="6690244" y="1752447"/>
                <a:ext cx="180000" cy="180000"/>
              </a:xfrm>
              <a:prstGeom prst="flowChartConnector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Organigramme : Connecteur 100"/>
              <p:cNvSpPr/>
              <p:nvPr/>
            </p:nvSpPr>
            <p:spPr>
              <a:xfrm>
                <a:off x="9297914" y="1752446"/>
                <a:ext cx="180000" cy="180000"/>
              </a:xfrm>
              <a:prstGeom prst="flowChartConnector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" name="ZoneTexte 3"/>
          <p:cNvSpPr txBox="1"/>
          <p:nvPr/>
        </p:nvSpPr>
        <p:spPr>
          <a:xfrm>
            <a:off x="-35323" y="2963637"/>
            <a:ext cx="25176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prstClr val="black"/>
                </a:solidFill>
              </a:rPr>
              <a:t>Répartition par âge</a:t>
            </a: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58103046"/>
              </p:ext>
            </p:extLst>
          </p:nvPr>
        </p:nvGraphicFramePr>
        <p:xfrm>
          <a:off x="323211" y="3683984"/>
          <a:ext cx="5775274" cy="314452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887637"/>
                <a:gridCol w="28876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Type de pathologie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Nombre d’intervention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Cardio-vasculaire</a:t>
                      </a:r>
                      <a:endParaRPr lang="fr-FR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70</a:t>
                      </a:r>
                      <a:endParaRPr lang="fr-FR" sz="2000" b="1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Respiratoire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57</a:t>
                      </a:r>
                      <a:endParaRPr lang="fr-F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Neurologique </a:t>
                      </a:r>
                      <a:endParaRPr lang="fr-FR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79</a:t>
                      </a:r>
                      <a:endParaRPr lang="fr-FR" sz="2000" b="1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Chirurgical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86</a:t>
                      </a:r>
                      <a:endParaRPr lang="fr-F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Cancérologie </a:t>
                      </a:r>
                      <a:endParaRPr lang="fr-FR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51</a:t>
                      </a:r>
                      <a:endParaRPr lang="fr-FR" sz="2000" b="1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Pédiatrique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06</a:t>
                      </a:r>
                      <a:endParaRPr lang="fr-F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Autres </a:t>
                      </a:r>
                      <a:endParaRPr lang="fr-FR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b="1" dirty="0" smtClean="0"/>
                        <a:t>165</a:t>
                      </a:r>
                      <a:endParaRPr lang="fr-FR" sz="2000" b="1" dirty="0"/>
                    </a:p>
                  </a:txBody>
                  <a:tcPr>
                    <a:solidFill>
                      <a:srgbClr val="23908D">
                        <a:alpha val="2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8" name="Groupe 7"/>
          <p:cNvGrpSpPr/>
          <p:nvPr/>
        </p:nvGrpSpPr>
        <p:grpSpPr>
          <a:xfrm>
            <a:off x="9261018" y="3714978"/>
            <a:ext cx="846161" cy="1162363"/>
            <a:chOff x="11619161" y="2741807"/>
            <a:chExt cx="846161" cy="1162363"/>
          </a:xfrm>
        </p:grpSpPr>
        <p:sp>
          <p:nvSpPr>
            <p:cNvPr id="103" name="Freeform 1"/>
            <p:cNvSpPr>
              <a:spLocks noChangeArrowheads="1"/>
            </p:cNvSpPr>
            <p:nvPr/>
          </p:nvSpPr>
          <p:spPr bwMode="auto">
            <a:xfrm>
              <a:off x="11892485" y="3410830"/>
              <a:ext cx="299515" cy="493340"/>
            </a:xfrm>
            <a:custGeom>
              <a:avLst/>
              <a:gdLst>
                <a:gd name="T0" fmla="*/ 1254559 w 5121"/>
                <a:gd name="T1" fmla="*/ 461001 h 7486"/>
                <a:gd name="T2" fmla="*/ 1254559 w 5121"/>
                <a:gd name="T3" fmla="*/ 461001 h 7486"/>
                <a:gd name="T4" fmla="*/ 1750502 w 5121"/>
                <a:gd name="T5" fmla="*/ 663548 h 7486"/>
                <a:gd name="T6" fmla="*/ 1947507 w 5121"/>
                <a:gd name="T7" fmla="*/ 1159860 h 7486"/>
                <a:gd name="T8" fmla="*/ 1750502 w 5121"/>
                <a:gd name="T9" fmla="*/ 1620371 h 7486"/>
                <a:gd name="T10" fmla="*/ 1254559 w 5121"/>
                <a:gd name="T11" fmla="*/ 2248117 h 7486"/>
                <a:gd name="T12" fmla="*/ 759106 w 5121"/>
                <a:gd name="T13" fmla="*/ 1620371 h 7486"/>
                <a:gd name="T14" fmla="*/ 561611 w 5121"/>
                <a:gd name="T15" fmla="*/ 1159860 h 7486"/>
                <a:gd name="T16" fmla="*/ 759106 w 5121"/>
                <a:gd name="T17" fmla="*/ 663548 h 7486"/>
                <a:gd name="T18" fmla="*/ 1254559 w 5121"/>
                <a:gd name="T19" fmla="*/ 461001 h 7486"/>
                <a:gd name="T20" fmla="*/ 1254559 w 5121"/>
                <a:gd name="T21" fmla="*/ 0 h 7486"/>
                <a:gd name="T22" fmla="*/ 1254559 w 5121"/>
                <a:gd name="T23" fmla="*/ 0 h 7486"/>
                <a:gd name="T24" fmla="*/ 430275 w 5121"/>
                <a:gd name="T25" fmla="*/ 329567 h 7486"/>
                <a:gd name="T26" fmla="*/ 430275 w 5121"/>
                <a:gd name="T27" fmla="*/ 1949447 h 7486"/>
                <a:gd name="T28" fmla="*/ 1254559 w 5121"/>
                <a:gd name="T29" fmla="*/ 3670846 h 7486"/>
                <a:gd name="T30" fmla="*/ 2048950 w 5121"/>
                <a:gd name="T31" fmla="*/ 1949447 h 7486"/>
                <a:gd name="T32" fmla="*/ 2048950 w 5121"/>
                <a:gd name="T33" fmla="*/ 329567 h 7486"/>
                <a:gd name="T34" fmla="*/ 1254559 w 5121"/>
                <a:gd name="T35" fmla="*/ 0 h 7486"/>
                <a:gd name="T36" fmla="*/ 1254559 w 5121"/>
                <a:gd name="T37" fmla="*/ 461001 h 7486"/>
                <a:gd name="T38" fmla="*/ 1254559 w 5121"/>
                <a:gd name="T39" fmla="*/ 0 h 7486"/>
                <a:gd name="T40" fmla="*/ 1254559 w 5121"/>
                <a:gd name="T41" fmla="*/ 0 h 74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21" h="7486">
                  <a:moveTo>
                    <a:pt x="2560" y="940"/>
                  </a:moveTo>
                  <a:lnTo>
                    <a:pt x="2560" y="940"/>
                  </a:lnTo>
                  <a:cubicBezTo>
                    <a:pt x="2901" y="940"/>
                    <a:pt x="3304" y="1074"/>
                    <a:pt x="3572" y="1353"/>
                  </a:cubicBezTo>
                  <a:cubicBezTo>
                    <a:pt x="3778" y="1621"/>
                    <a:pt x="3974" y="1952"/>
                    <a:pt x="3974" y="2365"/>
                  </a:cubicBezTo>
                  <a:cubicBezTo>
                    <a:pt x="3974" y="2695"/>
                    <a:pt x="3778" y="3036"/>
                    <a:pt x="3572" y="3304"/>
                  </a:cubicBezTo>
                  <a:cubicBezTo>
                    <a:pt x="3499" y="3376"/>
                    <a:pt x="3035" y="3841"/>
                    <a:pt x="2560" y="4584"/>
                  </a:cubicBezTo>
                  <a:cubicBezTo>
                    <a:pt x="2086" y="3841"/>
                    <a:pt x="1611" y="3376"/>
                    <a:pt x="1549" y="3304"/>
                  </a:cubicBezTo>
                  <a:cubicBezTo>
                    <a:pt x="1280" y="3036"/>
                    <a:pt x="1146" y="2695"/>
                    <a:pt x="1146" y="2365"/>
                  </a:cubicBezTo>
                  <a:cubicBezTo>
                    <a:pt x="1146" y="1952"/>
                    <a:pt x="1280" y="1621"/>
                    <a:pt x="1549" y="1353"/>
                  </a:cubicBezTo>
                  <a:cubicBezTo>
                    <a:pt x="1817" y="1074"/>
                    <a:pt x="2158" y="940"/>
                    <a:pt x="2560" y="940"/>
                  </a:cubicBezTo>
                  <a:lnTo>
                    <a:pt x="2560" y="0"/>
                  </a:lnTo>
                  <a:cubicBezTo>
                    <a:pt x="1951" y="0"/>
                    <a:pt x="1343" y="196"/>
                    <a:pt x="878" y="672"/>
                  </a:cubicBezTo>
                  <a:cubicBezTo>
                    <a:pt x="0" y="1621"/>
                    <a:pt x="0" y="3098"/>
                    <a:pt x="878" y="3975"/>
                  </a:cubicBezTo>
                  <a:cubicBezTo>
                    <a:pt x="878" y="3975"/>
                    <a:pt x="2560" y="5596"/>
                    <a:pt x="2560" y="7485"/>
                  </a:cubicBezTo>
                  <a:cubicBezTo>
                    <a:pt x="2560" y="5596"/>
                    <a:pt x="4181" y="3975"/>
                    <a:pt x="4181" y="3975"/>
                  </a:cubicBezTo>
                  <a:cubicBezTo>
                    <a:pt x="5120" y="3098"/>
                    <a:pt x="5120" y="1621"/>
                    <a:pt x="4181" y="672"/>
                  </a:cubicBezTo>
                  <a:cubicBezTo>
                    <a:pt x="3778" y="196"/>
                    <a:pt x="3169" y="0"/>
                    <a:pt x="2560" y="0"/>
                  </a:cubicBezTo>
                  <a:lnTo>
                    <a:pt x="2560" y="940"/>
                  </a:lnTo>
                  <a:close/>
                  <a:moveTo>
                    <a:pt x="2560" y="0"/>
                  </a:moveTo>
                  <a:lnTo>
                    <a:pt x="256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11619161" y="2741807"/>
              <a:ext cx="846161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>
                  <a:solidFill>
                    <a:srgbClr val="002060"/>
                  </a:solidFill>
                </a:rPr>
                <a:t>Skikda</a:t>
              </a:r>
            </a:p>
            <a:p>
              <a:r>
                <a:rPr lang="fr-FR" sz="2800" b="1" dirty="0">
                  <a:solidFill>
                    <a:srgbClr val="002060"/>
                  </a:solidFill>
                </a:rPr>
                <a:t>70%</a:t>
              </a:r>
            </a:p>
          </p:txBody>
        </p:sp>
      </p:grpSp>
      <p:grpSp>
        <p:nvGrpSpPr>
          <p:cNvPr id="105" name="Groupe 104"/>
          <p:cNvGrpSpPr/>
          <p:nvPr/>
        </p:nvGrpSpPr>
        <p:grpSpPr>
          <a:xfrm>
            <a:off x="10271593" y="5157351"/>
            <a:ext cx="1611141" cy="1409286"/>
            <a:chOff x="11743001" y="3385297"/>
            <a:chExt cx="1611141" cy="1409286"/>
          </a:xfrm>
        </p:grpSpPr>
        <p:sp>
          <p:nvSpPr>
            <p:cNvPr id="106" name="Freeform 1"/>
            <p:cNvSpPr>
              <a:spLocks noChangeArrowheads="1"/>
            </p:cNvSpPr>
            <p:nvPr/>
          </p:nvSpPr>
          <p:spPr bwMode="auto">
            <a:xfrm>
              <a:off x="11743001" y="3385297"/>
              <a:ext cx="299515" cy="493340"/>
            </a:xfrm>
            <a:custGeom>
              <a:avLst/>
              <a:gdLst>
                <a:gd name="T0" fmla="*/ 1254559 w 5121"/>
                <a:gd name="T1" fmla="*/ 461001 h 7486"/>
                <a:gd name="T2" fmla="*/ 1254559 w 5121"/>
                <a:gd name="T3" fmla="*/ 461001 h 7486"/>
                <a:gd name="T4" fmla="*/ 1750502 w 5121"/>
                <a:gd name="T5" fmla="*/ 663548 h 7486"/>
                <a:gd name="T6" fmla="*/ 1947507 w 5121"/>
                <a:gd name="T7" fmla="*/ 1159860 h 7486"/>
                <a:gd name="T8" fmla="*/ 1750502 w 5121"/>
                <a:gd name="T9" fmla="*/ 1620371 h 7486"/>
                <a:gd name="T10" fmla="*/ 1254559 w 5121"/>
                <a:gd name="T11" fmla="*/ 2248117 h 7486"/>
                <a:gd name="T12" fmla="*/ 759106 w 5121"/>
                <a:gd name="T13" fmla="*/ 1620371 h 7486"/>
                <a:gd name="T14" fmla="*/ 561611 w 5121"/>
                <a:gd name="T15" fmla="*/ 1159860 h 7486"/>
                <a:gd name="T16" fmla="*/ 759106 w 5121"/>
                <a:gd name="T17" fmla="*/ 663548 h 7486"/>
                <a:gd name="T18" fmla="*/ 1254559 w 5121"/>
                <a:gd name="T19" fmla="*/ 461001 h 7486"/>
                <a:gd name="T20" fmla="*/ 1254559 w 5121"/>
                <a:gd name="T21" fmla="*/ 0 h 7486"/>
                <a:gd name="T22" fmla="*/ 1254559 w 5121"/>
                <a:gd name="T23" fmla="*/ 0 h 7486"/>
                <a:gd name="T24" fmla="*/ 430275 w 5121"/>
                <a:gd name="T25" fmla="*/ 329567 h 7486"/>
                <a:gd name="T26" fmla="*/ 430275 w 5121"/>
                <a:gd name="T27" fmla="*/ 1949447 h 7486"/>
                <a:gd name="T28" fmla="*/ 1254559 w 5121"/>
                <a:gd name="T29" fmla="*/ 3670846 h 7486"/>
                <a:gd name="T30" fmla="*/ 2048950 w 5121"/>
                <a:gd name="T31" fmla="*/ 1949447 h 7486"/>
                <a:gd name="T32" fmla="*/ 2048950 w 5121"/>
                <a:gd name="T33" fmla="*/ 329567 h 7486"/>
                <a:gd name="T34" fmla="*/ 1254559 w 5121"/>
                <a:gd name="T35" fmla="*/ 0 h 7486"/>
                <a:gd name="T36" fmla="*/ 1254559 w 5121"/>
                <a:gd name="T37" fmla="*/ 461001 h 7486"/>
                <a:gd name="T38" fmla="*/ 1254559 w 5121"/>
                <a:gd name="T39" fmla="*/ 0 h 7486"/>
                <a:gd name="T40" fmla="*/ 1254559 w 5121"/>
                <a:gd name="T41" fmla="*/ 0 h 748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121" h="7486">
                  <a:moveTo>
                    <a:pt x="2560" y="940"/>
                  </a:moveTo>
                  <a:lnTo>
                    <a:pt x="2560" y="940"/>
                  </a:lnTo>
                  <a:cubicBezTo>
                    <a:pt x="2901" y="940"/>
                    <a:pt x="3304" y="1074"/>
                    <a:pt x="3572" y="1353"/>
                  </a:cubicBezTo>
                  <a:cubicBezTo>
                    <a:pt x="3778" y="1621"/>
                    <a:pt x="3974" y="1952"/>
                    <a:pt x="3974" y="2365"/>
                  </a:cubicBezTo>
                  <a:cubicBezTo>
                    <a:pt x="3974" y="2695"/>
                    <a:pt x="3778" y="3036"/>
                    <a:pt x="3572" y="3304"/>
                  </a:cubicBezTo>
                  <a:cubicBezTo>
                    <a:pt x="3499" y="3376"/>
                    <a:pt x="3035" y="3841"/>
                    <a:pt x="2560" y="4584"/>
                  </a:cubicBezTo>
                  <a:cubicBezTo>
                    <a:pt x="2086" y="3841"/>
                    <a:pt x="1611" y="3376"/>
                    <a:pt x="1549" y="3304"/>
                  </a:cubicBezTo>
                  <a:cubicBezTo>
                    <a:pt x="1280" y="3036"/>
                    <a:pt x="1146" y="2695"/>
                    <a:pt x="1146" y="2365"/>
                  </a:cubicBezTo>
                  <a:cubicBezTo>
                    <a:pt x="1146" y="1952"/>
                    <a:pt x="1280" y="1621"/>
                    <a:pt x="1549" y="1353"/>
                  </a:cubicBezTo>
                  <a:cubicBezTo>
                    <a:pt x="1817" y="1074"/>
                    <a:pt x="2158" y="940"/>
                    <a:pt x="2560" y="940"/>
                  </a:cubicBezTo>
                  <a:lnTo>
                    <a:pt x="2560" y="0"/>
                  </a:lnTo>
                  <a:cubicBezTo>
                    <a:pt x="1951" y="0"/>
                    <a:pt x="1343" y="196"/>
                    <a:pt x="878" y="672"/>
                  </a:cubicBezTo>
                  <a:cubicBezTo>
                    <a:pt x="0" y="1621"/>
                    <a:pt x="0" y="3098"/>
                    <a:pt x="878" y="3975"/>
                  </a:cubicBezTo>
                  <a:cubicBezTo>
                    <a:pt x="878" y="3975"/>
                    <a:pt x="2560" y="5596"/>
                    <a:pt x="2560" y="7485"/>
                  </a:cubicBezTo>
                  <a:cubicBezTo>
                    <a:pt x="2560" y="5596"/>
                    <a:pt x="4181" y="3975"/>
                    <a:pt x="4181" y="3975"/>
                  </a:cubicBezTo>
                  <a:cubicBezTo>
                    <a:pt x="5120" y="3098"/>
                    <a:pt x="5120" y="1621"/>
                    <a:pt x="4181" y="672"/>
                  </a:cubicBezTo>
                  <a:cubicBezTo>
                    <a:pt x="3778" y="196"/>
                    <a:pt x="3169" y="0"/>
                    <a:pt x="2560" y="0"/>
                  </a:cubicBezTo>
                  <a:lnTo>
                    <a:pt x="2560" y="940"/>
                  </a:lnTo>
                  <a:close/>
                  <a:moveTo>
                    <a:pt x="2560" y="0"/>
                  </a:moveTo>
                  <a:lnTo>
                    <a:pt x="2560" y="0"/>
                  </a:lnTo>
                  <a:close/>
                </a:path>
              </a:pathLst>
            </a:custGeom>
            <a:solidFill>
              <a:srgbClr val="002060"/>
            </a:solidFill>
            <a:ln>
              <a:noFill/>
            </a:ln>
            <a:effectLst/>
          </p:spPr>
          <p:txBody>
            <a:bodyPr wrap="none" lIns="182843" tIns="91422" rIns="182843" bIns="91422" anchor="ctr"/>
            <a:lstStyle/>
            <a:p>
              <a:endParaRPr lang="fr-FR">
                <a:solidFill>
                  <a:prstClr val="black"/>
                </a:solidFill>
              </a:endParaRPr>
            </a:p>
          </p:txBody>
        </p:sp>
        <p:sp>
          <p:nvSpPr>
            <p:cNvPr id="107" name="ZoneTexte 106"/>
            <p:cNvSpPr txBox="1"/>
            <p:nvPr/>
          </p:nvSpPr>
          <p:spPr>
            <a:xfrm>
              <a:off x="11913816" y="3994364"/>
              <a:ext cx="1440326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>
                  <a:solidFill>
                    <a:srgbClr val="002060"/>
                  </a:solidFill>
                </a:rPr>
                <a:t>périphérie</a:t>
              </a:r>
              <a:endParaRPr lang="fr-FR" b="1" dirty="0">
                <a:solidFill>
                  <a:srgbClr val="002060"/>
                </a:solidFill>
              </a:endParaRPr>
            </a:p>
            <a:p>
              <a:pPr algn="ctr"/>
              <a:r>
                <a:rPr lang="fr-FR" sz="2800" b="1" dirty="0">
                  <a:solidFill>
                    <a:srgbClr val="002060"/>
                  </a:solidFill>
                </a:rPr>
                <a:t>30%</a:t>
              </a: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10903984" y="638125"/>
            <a:ext cx="147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Appels </a:t>
            </a:r>
          </a:p>
        </p:txBody>
      </p:sp>
      <p:sp>
        <p:nvSpPr>
          <p:cNvPr id="108" name="ZoneTexte 107"/>
          <p:cNvSpPr txBox="1"/>
          <p:nvPr/>
        </p:nvSpPr>
        <p:spPr>
          <a:xfrm>
            <a:off x="10793861" y="1750382"/>
            <a:ext cx="1479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2060"/>
                </a:solidFill>
              </a:rPr>
              <a:t>Interventions </a:t>
            </a:r>
          </a:p>
        </p:txBody>
      </p:sp>
    </p:spTree>
    <p:extLst>
      <p:ext uri="{BB962C8B-B14F-4D97-AF65-F5344CB8AC3E}">
        <p14:creationId xmlns:p14="http://schemas.microsoft.com/office/powerpoint/2010/main" xmlns="" val="275721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851" y="171904"/>
            <a:ext cx="2539030" cy="16392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873881" y="991506"/>
            <a:ext cx="1223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>
                <a:solidFill>
                  <a:srgbClr val="F39800"/>
                </a:solidFill>
                <a:latin typeface="Showcard Gothic" panose="04020904020102020604" pitchFamily="82" charset="0"/>
              </a:rPr>
              <a:t>2017</a:t>
            </a:r>
            <a:endParaRPr lang="fr-FR" sz="2800" dirty="0">
              <a:solidFill>
                <a:srgbClr val="F39800"/>
              </a:solidFill>
              <a:latin typeface="Showcard Gothic" panose="04020904020102020604" pitchFamily="8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2048815"/>
            <a:ext cx="6971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Information et sensibilisation de la population.</a:t>
            </a:r>
            <a:endParaRPr lang="fr-FR" sz="2800" dirty="0">
              <a:solidFill>
                <a:prstClr val="black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962" y="2545873"/>
            <a:ext cx="705232" cy="61721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38200" y="2554433"/>
            <a:ext cx="5343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Amélioration des services d’accueil.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8200" y="3151363"/>
            <a:ext cx="109724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Renforcement des équipes du SAMU en personnel médical et paramédical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3780312"/>
            <a:ext cx="7983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>
                <a:solidFill>
                  <a:prstClr val="black"/>
                </a:solidFill>
              </a:rPr>
              <a:t>Elargissement du périmètre d’intervention du SAMU. 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57614" y="4472348"/>
            <a:ext cx="6162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Renforcement du matériel d’intervention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88381" y="5088094"/>
            <a:ext cx="38683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Formation du personnel </a:t>
            </a:r>
            <a:r>
              <a:rPr lang="fr-FR" sz="2800" dirty="0" smtClean="0">
                <a:solidFill>
                  <a:prstClr val="black"/>
                </a:solidFill>
              </a:rPr>
              <a:t>:</a:t>
            </a:r>
            <a:endParaRPr lang="fr-FR" sz="28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53045" y="6252847"/>
            <a:ext cx="6867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Paramédical </a:t>
            </a:r>
            <a:r>
              <a:rPr lang="fr-FR" sz="2800" dirty="0" smtClean="0">
                <a:solidFill>
                  <a:prstClr val="black"/>
                </a:solidFill>
              </a:rPr>
              <a:t>en cours </a:t>
            </a:r>
            <a:r>
              <a:rPr lang="fr-FR" sz="2800" dirty="0">
                <a:solidFill>
                  <a:prstClr val="black"/>
                </a:solidFill>
              </a:rPr>
              <a:t>avec la protection civile.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953045" y="5703840"/>
            <a:ext cx="6063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solidFill>
                  <a:prstClr val="black"/>
                </a:solidFill>
              </a:rPr>
              <a:t>Formation médicale : à l’étranger et CES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6518" y="117405"/>
            <a:ext cx="3033958" cy="3033958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3540" y="297099"/>
            <a:ext cx="3505671" cy="1698851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2752649" y="1327579"/>
            <a:ext cx="1223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>
                <a:solidFill>
                  <a:srgbClr val="000000"/>
                </a:solidFill>
                <a:latin typeface="Showcard Gothic" panose="04020904020102020604" pitchFamily="82" charset="0"/>
              </a:rPr>
              <a:t>s</a:t>
            </a:r>
            <a:endParaRPr lang="fr-FR" sz="2800" dirty="0">
              <a:solidFill>
                <a:srgbClr val="000000"/>
              </a:solidFill>
              <a:latin typeface="Showcard Gothic" panose="04020904020102020604" pitchFamily="82" charset="0"/>
            </a:endParaRPr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742" y="3720109"/>
            <a:ext cx="705232" cy="617219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65" y="4351962"/>
            <a:ext cx="705232" cy="617219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993" y="4993048"/>
            <a:ext cx="705232" cy="617219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4343" y="3132991"/>
            <a:ext cx="705232" cy="617219"/>
          </a:xfrm>
          <a:prstGeom prst="rect">
            <a:avLst/>
          </a:prstGeom>
        </p:spPr>
      </p:pic>
      <p:pic>
        <p:nvPicPr>
          <p:cNvPr id="32" name="Image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153" y="2047342"/>
            <a:ext cx="705232" cy="617219"/>
          </a:xfrm>
          <a:prstGeom prst="rect">
            <a:avLst/>
          </a:prstGeom>
        </p:spPr>
      </p:pic>
      <p:pic>
        <p:nvPicPr>
          <p:cNvPr id="33" name="Imag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49" y="6168876"/>
            <a:ext cx="542496" cy="54249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0548" y="5623898"/>
            <a:ext cx="542497" cy="542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6412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330548" y="1708434"/>
            <a:ext cx="4380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Le maillon incontournable</a:t>
            </a:r>
          </a:p>
          <a:p>
            <a:r>
              <a:rPr lang="fr-FR" sz="2400" i="1" dirty="0" smtClean="0">
                <a:solidFill>
                  <a:prstClr val="black"/>
                </a:solidFill>
              </a:rPr>
              <a:t>    De la médecine d’urgence</a:t>
            </a:r>
          </a:p>
          <a:p>
            <a:r>
              <a:rPr lang="fr-FR" sz="2400" i="1" dirty="0" smtClean="0">
                <a:solidFill>
                  <a:prstClr val="black"/>
                </a:solidFill>
              </a:rPr>
              <a:t>    Pré hospitalière, </a:t>
            </a:r>
            <a:endParaRPr lang="fr-FR" sz="2400" i="1" dirty="0">
              <a:solidFill>
                <a:prstClr val="black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9194187" y="618538"/>
            <a:ext cx="2848652" cy="2926799"/>
            <a:chOff x="3915570" y="280743"/>
            <a:chExt cx="2848652" cy="292679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915570" y="280743"/>
              <a:ext cx="2848652" cy="2926799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480672" y="589980"/>
              <a:ext cx="622286" cy="23083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anose="04040905080B02020502" pitchFamily="82" charset="0"/>
                </a:rPr>
                <a:t>S</a:t>
              </a:r>
            </a:p>
            <a:p>
              <a:r>
                <a:rPr lang="fr-F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anose="04040905080B02020502" pitchFamily="82" charset="0"/>
                </a:rPr>
                <a:t>A</a:t>
              </a:r>
            </a:p>
            <a:p>
              <a:r>
                <a:rPr lang="fr-F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anose="04040905080B02020502" pitchFamily="82" charset="0"/>
                </a:rPr>
                <a:t>M</a:t>
              </a:r>
            </a:p>
            <a:p>
              <a:r>
                <a:rPr lang="fr-FR" sz="3600" b="1" dirty="0" smtClean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oadway" panose="04040905080B02020502" pitchFamily="82" charset="0"/>
                </a:rPr>
                <a:t>U</a:t>
              </a:r>
              <a:endParaRPr lang="fr-FR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oadway" panose="04040905080B02020502" pitchFamily="8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82605" y="4325995"/>
            <a:ext cx="89602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Information du grand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Eclaircissement des prérogatives 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Implication de tout les partenaires de </a:t>
            </a:r>
            <a:r>
              <a:rPr lang="fr-FR" sz="2400" i="1" dirty="0" smtClean="0"/>
              <a:t>L’AMU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Adhésion et coordination de l’ensemble des médecins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Amélioration des services d’accueils( EH et EPH ) </a:t>
            </a:r>
            <a:endParaRPr lang="fr-FR" sz="2400" i="1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262977" y="1016756"/>
            <a:ext cx="4389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i="1" dirty="0" smtClean="0">
                <a:solidFill>
                  <a:prstClr val="black"/>
                </a:solidFill>
              </a:rPr>
              <a:t>Apport certain droit du patient</a:t>
            </a:r>
            <a:endParaRPr lang="fr-FR" sz="2400" i="1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42279" y="3435687"/>
            <a:ext cx="24224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>
                <a:solidFill>
                  <a:srgbClr val="4A6DA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Nécessitant :</a:t>
            </a:r>
            <a:endParaRPr lang="fr-FR" sz="2400" i="1" u="sng" dirty="0">
              <a:solidFill>
                <a:srgbClr val="4A6DA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40944" y="229555"/>
            <a:ext cx="4494344" cy="3552791"/>
            <a:chOff x="40944" y="229555"/>
            <a:chExt cx="4494344" cy="3552791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944" y="229555"/>
              <a:ext cx="4494344" cy="3552791"/>
            </a:xfrm>
            <a:prstGeom prst="rect">
              <a:avLst/>
            </a:prstGeom>
          </p:spPr>
        </p:pic>
        <p:sp>
          <p:nvSpPr>
            <p:cNvPr id="2" name="Ellipse 1"/>
            <p:cNvSpPr/>
            <p:nvPr/>
          </p:nvSpPr>
          <p:spPr>
            <a:xfrm>
              <a:off x="3761341" y="1016756"/>
              <a:ext cx="292090" cy="155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3353774" y="926762"/>
              <a:ext cx="292090" cy="15522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xmlns="" val="122283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07640">
            <a:off x="6467681" y="1713113"/>
            <a:ext cx="4426342" cy="3044574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942" y="115909"/>
            <a:ext cx="6375041" cy="654890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8942" y="2305318"/>
            <a:ext cx="6193042" cy="39538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i="1" dirty="0">
                <a:solidFill>
                  <a:srgbClr val="264641"/>
                </a:solidFill>
                <a:latin typeface="Matura MT Script Capitals" panose="03020802060602070202" pitchFamily="66" charset="0"/>
              </a:rPr>
              <a:t>Suite aux instructions de Monsieur le ministre, les consultations ont été </a:t>
            </a:r>
            <a:r>
              <a:rPr lang="fr-FR" sz="3600" i="1" dirty="0" smtClean="0">
                <a:solidFill>
                  <a:srgbClr val="264641"/>
                </a:solidFill>
                <a:latin typeface="Matura MT Script Capitals" panose="03020802060602070202" pitchFamily="66" charset="0"/>
              </a:rPr>
              <a:t>externalisées, </a:t>
            </a:r>
            <a:r>
              <a:rPr lang="fr-FR" sz="3600" i="1" dirty="0">
                <a:solidFill>
                  <a:srgbClr val="264641"/>
                </a:solidFill>
                <a:latin typeface="Matura MT Script Capitals" panose="03020802060602070202" pitchFamily="66" charset="0"/>
              </a:rPr>
              <a:t>les </a:t>
            </a:r>
            <a:r>
              <a:rPr lang="fr-FR" sz="3600" i="1" dirty="0" smtClean="0">
                <a:solidFill>
                  <a:srgbClr val="264641"/>
                </a:solidFill>
                <a:latin typeface="Matura MT Script Capitals" panose="03020802060602070202" pitchFamily="66" charset="0"/>
              </a:rPr>
              <a:t>espaces libérés </a:t>
            </a:r>
            <a:r>
              <a:rPr lang="fr-FR" sz="3600" i="1" dirty="0">
                <a:solidFill>
                  <a:srgbClr val="264641"/>
                </a:solidFill>
                <a:latin typeface="Matura MT Script Capitals" panose="03020802060602070202" pitchFamily="66" charset="0"/>
              </a:rPr>
              <a:t>ont été </a:t>
            </a:r>
            <a:r>
              <a:rPr lang="fr-FR" sz="3600" i="1" dirty="0" smtClean="0">
                <a:solidFill>
                  <a:srgbClr val="264641"/>
                </a:solidFill>
                <a:latin typeface="Matura MT Script Capitals" panose="03020802060602070202" pitchFamily="66" charset="0"/>
              </a:rPr>
              <a:t>récupérés </a:t>
            </a:r>
            <a:r>
              <a:rPr lang="fr-FR" sz="3600" i="1" dirty="0">
                <a:solidFill>
                  <a:srgbClr val="264641"/>
                </a:solidFill>
                <a:latin typeface="Matura MT Script Capitals" panose="03020802060602070202" pitchFamily="66" charset="0"/>
              </a:rPr>
              <a:t>pour mettre an marche le </a:t>
            </a:r>
            <a:r>
              <a:rPr lang="fr-FR" sz="3600" i="1" dirty="0" smtClean="0">
                <a:solidFill>
                  <a:srgbClr val="264641"/>
                </a:solidFill>
                <a:latin typeface="Matura MT Script Capitals" panose="03020802060602070202" pitchFamily="66" charset="0"/>
              </a:rPr>
              <a:t>futur SAMU </a:t>
            </a:r>
            <a:r>
              <a:rPr lang="fr-FR" sz="3600" i="1" dirty="0">
                <a:solidFill>
                  <a:srgbClr val="264641"/>
                </a:solidFill>
                <a:latin typeface="Matura MT Script Capitals" panose="03020802060602070202" pitchFamily="66" charset="0"/>
              </a:rPr>
              <a:t>21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9408" y="2758022"/>
            <a:ext cx="5586042" cy="409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5303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6640" y="0"/>
            <a:ext cx="12065359" cy="203896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Rectangle 5"/>
          <p:cNvSpPr/>
          <p:nvPr/>
        </p:nvSpPr>
        <p:spPr>
          <a:xfrm>
            <a:off x="2468045" y="2437012"/>
            <a:ext cx="78854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fiche technique (l’EH En collaboration avec la DSP)</a:t>
            </a:r>
          </a:p>
          <a:p>
            <a:pPr algn="ctr"/>
            <a:r>
              <a:rPr lang="fr-FR" sz="28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 SAMU 21   </a:t>
            </a:r>
            <a:endParaRPr lang="fr-FR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Chevron 1"/>
          <p:cNvSpPr/>
          <p:nvPr/>
        </p:nvSpPr>
        <p:spPr>
          <a:xfrm>
            <a:off x="39391" y="3748100"/>
            <a:ext cx="4803063" cy="2587737"/>
          </a:xfrm>
          <a:prstGeom prst="chevron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9740" y="3698836"/>
            <a:ext cx="3412474" cy="2167469"/>
          </a:xfrm>
          <a:prstGeom prst="rect">
            <a:avLst/>
          </a:prstGeom>
        </p:spPr>
      </p:pic>
      <p:sp>
        <p:nvSpPr>
          <p:cNvPr id="9" name="Chevron 8"/>
          <p:cNvSpPr/>
          <p:nvPr/>
        </p:nvSpPr>
        <p:spPr>
          <a:xfrm>
            <a:off x="3681966" y="3748099"/>
            <a:ext cx="4803063" cy="2587737"/>
          </a:xfrm>
          <a:prstGeom prst="chevr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7324541" y="3748098"/>
            <a:ext cx="4803063" cy="2587737"/>
          </a:xfrm>
          <a:prstGeom prst="chevron">
            <a:avLst/>
          </a:prstGeom>
          <a:solidFill>
            <a:srgbClr val="3FF13F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3477" y="5662899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Moyens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humains: Médecins, </a:t>
            </a:r>
            <a:endParaRPr lang="fr-FR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Infirmiers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Ambulanciers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1384" y="3969145"/>
            <a:ext cx="1006603" cy="8701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12642">
            <a:off x="5680501" y="4039399"/>
            <a:ext cx="1716881" cy="1143707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85029" y="3747138"/>
            <a:ext cx="2993896" cy="21384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536048" y="5251367"/>
            <a:ext cx="342914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Moyens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matériels: aménagement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 local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ambulances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équipements, et médicaments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877883" y="5713032"/>
            <a:ext cx="32303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Logistiques : </a:t>
            </a:r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avec 03 </a:t>
            </a:r>
          </a:p>
          <a:p>
            <a:r>
              <a:rPr lang="fr-FR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lignes 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téléphoniques </a:t>
            </a:r>
          </a:p>
        </p:txBody>
      </p:sp>
    </p:spTree>
    <p:extLst>
      <p:ext uri="{BB962C8B-B14F-4D97-AF65-F5344CB8AC3E}">
        <p14:creationId xmlns:p14="http://schemas.microsoft.com/office/powerpoint/2010/main" xmlns="" val="388146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895" y="172079"/>
            <a:ext cx="6045237" cy="43355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29197" y="2787111"/>
            <a:ext cx="6030525" cy="38486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94887" y="172079"/>
            <a:ext cx="46948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 SERVICE D’AIDE MÉDICALE URGENTE DE SKIKDA est </a:t>
            </a:r>
            <a:r>
              <a:rPr lang="fr-FR" sz="2000" b="1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une mission médicale qui assure la prise en charge extrahospitalière des citoyens et des citoyennes de Skikda en détresse vitale</a:t>
            </a:r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C’est une écoute médicale permanente 24h/24h et 7j/7j qui donne une réponse adaptée à l’appelant soit :</a:t>
            </a:r>
            <a:endParaRPr lang="fr-FR" sz="1400" b="1" i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r-FR" sz="2000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8618" y="2805264"/>
            <a:ext cx="4398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fr-FR" sz="24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L’équipe du SAMU</a:t>
            </a:r>
            <a:r>
              <a:rPr lang="fr-FR" sz="2000" b="1" i="1" u="sng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fr-FR" sz="1400" b="1" i="1" u="sng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07225" y="2787111"/>
            <a:ext cx="643944" cy="64394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940116" y="3117156"/>
            <a:ext cx="28103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médecins</a:t>
            </a:r>
          </a:p>
          <a:p>
            <a:pPr algn="ctr"/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paramédicaux </a:t>
            </a:r>
          </a:p>
          <a:p>
            <a:pPr algn="ctr"/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 chauffeurs </a:t>
            </a:r>
          </a:p>
          <a:p>
            <a:pPr algn="ctr"/>
            <a:r>
              <a:rPr lang="fr-FR" sz="2000" b="1" i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ambulances équipées.</a:t>
            </a:r>
            <a:endParaRPr lang="fr-FR" sz="1400" b="1" i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3141" y="-5918"/>
            <a:ext cx="5034009" cy="3895530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525302"/>
            <a:ext cx="6029197" cy="233269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17267" y="2578546"/>
            <a:ext cx="243764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+mj-lt"/>
              <a:buAutoNum type="arabicPeriod"/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Déclencher les secours.</a:t>
            </a:r>
            <a:endParaRPr lang="fr-FR" sz="12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Font typeface="+mj-lt"/>
              <a:buAutoNum type="arabicPeriod"/>
            </a:pPr>
            <a:r>
              <a:rPr lang="fr-FR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Conseiller et orienter le malade</a:t>
            </a:r>
            <a:endParaRPr lang="fr-FR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30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llipse 31"/>
          <p:cNvSpPr/>
          <p:nvPr/>
        </p:nvSpPr>
        <p:spPr>
          <a:xfrm>
            <a:off x="-128789" y="347730"/>
            <a:ext cx="12505386" cy="6510270"/>
          </a:xfrm>
          <a:prstGeom prst="ellipse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6619" y="1301948"/>
            <a:ext cx="1351852" cy="155463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84960" y="636667"/>
            <a:ext cx="2174163" cy="194843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4993" y="789131"/>
            <a:ext cx="2524260" cy="252426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04479" y="1803042"/>
            <a:ext cx="2645913" cy="234163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07238" y="3732004"/>
            <a:ext cx="2832981" cy="2127883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3552" y="4135137"/>
            <a:ext cx="3316309" cy="2487232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31643" y="4357891"/>
            <a:ext cx="1993655" cy="1782844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5070" y="2683601"/>
            <a:ext cx="3502043" cy="28043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02594" y="2759350"/>
            <a:ext cx="35738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Réception des appels téléphoniques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55240" y="2537293"/>
            <a:ext cx="2519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Evaluation de la détresse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771774" y="2856578"/>
            <a:ext cx="1758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Prise de décision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929743" y="3269970"/>
            <a:ext cx="3116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prstClr val="black"/>
                </a:solidFill>
              </a:rPr>
              <a:t>Déclencher les secours adaptés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52441" y="3853243"/>
            <a:ext cx="5490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>
                <a:solidFill>
                  <a:prstClr val="black"/>
                </a:solidFill>
              </a:rPr>
              <a:t>Suivre l’intervention </a:t>
            </a:r>
            <a:r>
              <a:rPr lang="fr-FR" dirty="0">
                <a:solidFill>
                  <a:prstClr val="black"/>
                </a:solidFill>
              </a:rPr>
              <a:t>médicalisée jusqu’à l’hospitalisation</a:t>
            </a:r>
          </a:p>
        </p:txBody>
      </p:sp>
      <p:sp>
        <p:nvSpPr>
          <p:cNvPr id="33" name="Titre 1"/>
          <p:cNvSpPr>
            <a:spLocks noGrp="1"/>
          </p:cNvSpPr>
          <p:nvPr>
            <p:ph type="title"/>
          </p:nvPr>
        </p:nvSpPr>
        <p:spPr>
          <a:xfrm>
            <a:off x="204713" y="123925"/>
            <a:ext cx="4133045" cy="665206"/>
          </a:xfrm>
          <a:solidFill>
            <a:srgbClr val="6B6F72"/>
          </a:solidFill>
        </p:spPr>
        <p:txBody>
          <a:bodyPr>
            <a:normAutofit fontScale="90000"/>
          </a:bodyPr>
          <a:lstStyle/>
          <a:p>
            <a:r>
              <a:rPr lang="fr-FR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REGULATION</a:t>
            </a:r>
            <a:endParaRPr lang="fr-FR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776158" flipV="1">
            <a:off x="3208159" y="1554896"/>
            <a:ext cx="954477" cy="388642"/>
          </a:xfrm>
          <a:prstGeom prst="rect">
            <a:avLst/>
          </a:prstGeom>
        </p:spPr>
      </p:pic>
      <p:pic>
        <p:nvPicPr>
          <p:cNvPr id="26" name="Image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5266" flipV="1">
            <a:off x="6497360" y="1432628"/>
            <a:ext cx="954477" cy="388642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6243809" flipV="1">
            <a:off x="10271618" y="4150316"/>
            <a:ext cx="954477" cy="388642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544908" flipV="1">
            <a:off x="7743843" y="5694902"/>
            <a:ext cx="954477" cy="388642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184149" flipV="1">
            <a:off x="3370636" y="5920984"/>
            <a:ext cx="954477" cy="388642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235048" flipV="1">
            <a:off x="1238712" y="5241470"/>
            <a:ext cx="954477" cy="388642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05266" flipV="1">
            <a:off x="8234629" y="1750779"/>
            <a:ext cx="805526" cy="3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367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3187" y="931709"/>
            <a:ext cx="3883511" cy="2742524"/>
          </a:xfrm>
          <a:prstGeom prst="rect">
            <a:avLst/>
          </a:prstGeom>
        </p:spPr>
      </p:pic>
      <p:sp>
        <p:nvSpPr>
          <p:cNvPr id="23" name="Freeform 43"/>
          <p:cNvSpPr>
            <a:spLocks/>
          </p:cNvSpPr>
          <p:nvPr/>
        </p:nvSpPr>
        <p:spPr bwMode="auto">
          <a:xfrm rot="11141504" flipH="1">
            <a:off x="4689446" y="1864327"/>
            <a:ext cx="3310026" cy="472557"/>
          </a:xfrm>
          <a:custGeom>
            <a:avLst/>
            <a:gdLst>
              <a:gd name="T0" fmla="*/ 600 w 600"/>
              <a:gd name="T1" fmla="*/ 119 h 200"/>
              <a:gd name="T2" fmla="*/ 593 w 600"/>
              <a:gd name="T3" fmla="*/ 65 h 200"/>
              <a:gd name="T4" fmla="*/ 585 w 600"/>
              <a:gd name="T5" fmla="*/ 7 h 200"/>
              <a:gd name="T6" fmla="*/ 581 w 600"/>
              <a:gd name="T7" fmla="*/ 0 h 200"/>
              <a:gd name="T8" fmla="*/ 573 w 600"/>
              <a:gd name="T9" fmla="*/ 3 h 200"/>
              <a:gd name="T10" fmla="*/ 496 w 600"/>
              <a:gd name="T11" fmla="*/ 73 h 200"/>
              <a:gd name="T12" fmla="*/ 496 w 600"/>
              <a:gd name="T13" fmla="*/ 77 h 200"/>
              <a:gd name="T14" fmla="*/ 496 w 600"/>
              <a:gd name="T15" fmla="*/ 80 h 200"/>
              <a:gd name="T16" fmla="*/ 500 w 600"/>
              <a:gd name="T17" fmla="*/ 80 h 200"/>
              <a:gd name="T18" fmla="*/ 504 w 600"/>
              <a:gd name="T19" fmla="*/ 80 h 200"/>
              <a:gd name="T20" fmla="*/ 554 w 600"/>
              <a:gd name="T21" fmla="*/ 38 h 200"/>
              <a:gd name="T22" fmla="*/ 543 w 600"/>
              <a:gd name="T23" fmla="*/ 65 h 200"/>
              <a:gd name="T24" fmla="*/ 523 w 600"/>
              <a:gd name="T25" fmla="*/ 92 h 200"/>
              <a:gd name="T26" fmla="*/ 496 w 600"/>
              <a:gd name="T27" fmla="*/ 119 h 200"/>
              <a:gd name="T28" fmla="*/ 462 w 600"/>
              <a:gd name="T29" fmla="*/ 146 h 200"/>
              <a:gd name="T30" fmla="*/ 419 w 600"/>
              <a:gd name="T31" fmla="*/ 165 h 200"/>
              <a:gd name="T32" fmla="*/ 377 w 600"/>
              <a:gd name="T33" fmla="*/ 177 h 200"/>
              <a:gd name="T34" fmla="*/ 335 w 600"/>
              <a:gd name="T35" fmla="*/ 184 h 200"/>
              <a:gd name="T36" fmla="*/ 289 w 600"/>
              <a:gd name="T37" fmla="*/ 184 h 200"/>
              <a:gd name="T38" fmla="*/ 246 w 600"/>
              <a:gd name="T39" fmla="*/ 180 h 200"/>
              <a:gd name="T40" fmla="*/ 208 w 600"/>
              <a:gd name="T41" fmla="*/ 173 h 200"/>
              <a:gd name="T42" fmla="*/ 166 w 600"/>
              <a:gd name="T43" fmla="*/ 157 h 200"/>
              <a:gd name="T44" fmla="*/ 131 w 600"/>
              <a:gd name="T45" fmla="*/ 142 h 200"/>
              <a:gd name="T46" fmla="*/ 93 w 600"/>
              <a:gd name="T47" fmla="*/ 123 h 200"/>
              <a:gd name="T48" fmla="*/ 62 w 600"/>
              <a:gd name="T49" fmla="*/ 96 h 200"/>
              <a:gd name="T50" fmla="*/ 8 w 600"/>
              <a:gd name="T51" fmla="*/ 38 h 200"/>
              <a:gd name="T52" fmla="*/ 4 w 600"/>
              <a:gd name="T53" fmla="*/ 38 h 200"/>
              <a:gd name="T54" fmla="*/ 0 w 600"/>
              <a:gd name="T55" fmla="*/ 42 h 200"/>
              <a:gd name="T56" fmla="*/ 23 w 600"/>
              <a:gd name="T57" fmla="*/ 80 h 200"/>
              <a:gd name="T58" fmla="*/ 54 w 600"/>
              <a:gd name="T59" fmla="*/ 111 h 200"/>
              <a:gd name="T60" fmla="*/ 93 w 600"/>
              <a:gd name="T61" fmla="*/ 138 h 200"/>
              <a:gd name="T62" fmla="*/ 131 w 600"/>
              <a:gd name="T63" fmla="*/ 161 h 200"/>
              <a:gd name="T64" fmla="*/ 173 w 600"/>
              <a:gd name="T65" fmla="*/ 177 h 200"/>
              <a:gd name="T66" fmla="*/ 216 w 600"/>
              <a:gd name="T67" fmla="*/ 192 h 200"/>
              <a:gd name="T68" fmla="*/ 258 w 600"/>
              <a:gd name="T69" fmla="*/ 200 h 200"/>
              <a:gd name="T70" fmla="*/ 300 w 600"/>
              <a:gd name="T71" fmla="*/ 200 h 200"/>
              <a:gd name="T72" fmla="*/ 350 w 600"/>
              <a:gd name="T73" fmla="*/ 200 h 200"/>
              <a:gd name="T74" fmla="*/ 396 w 600"/>
              <a:gd name="T75" fmla="*/ 192 h 200"/>
              <a:gd name="T76" fmla="*/ 443 w 600"/>
              <a:gd name="T77" fmla="*/ 177 h 200"/>
              <a:gd name="T78" fmla="*/ 481 w 600"/>
              <a:gd name="T79" fmla="*/ 154 h 200"/>
              <a:gd name="T80" fmla="*/ 508 w 600"/>
              <a:gd name="T81" fmla="*/ 130 h 200"/>
              <a:gd name="T82" fmla="*/ 535 w 600"/>
              <a:gd name="T83" fmla="*/ 107 h 200"/>
              <a:gd name="T84" fmla="*/ 558 w 600"/>
              <a:gd name="T85" fmla="*/ 80 h 200"/>
              <a:gd name="T86" fmla="*/ 573 w 600"/>
              <a:gd name="T87" fmla="*/ 50 h 200"/>
              <a:gd name="T88" fmla="*/ 585 w 600"/>
              <a:gd name="T89" fmla="*/ 123 h 200"/>
              <a:gd name="T90" fmla="*/ 589 w 600"/>
              <a:gd name="T91" fmla="*/ 130 h 200"/>
              <a:gd name="T92" fmla="*/ 593 w 600"/>
              <a:gd name="T93" fmla="*/ 130 h 200"/>
              <a:gd name="T94" fmla="*/ 596 w 600"/>
              <a:gd name="T95" fmla="*/ 127 h 200"/>
              <a:gd name="T96" fmla="*/ 600 w 600"/>
              <a:gd name="T97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0" h="200">
                <a:moveTo>
                  <a:pt x="600" y="119"/>
                </a:moveTo>
                <a:lnTo>
                  <a:pt x="593" y="65"/>
                </a:lnTo>
                <a:lnTo>
                  <a:pt x="585" y="7"/>
                </a:lnTo>
                <a:lnTo>
                  <a:pt x="581" y="0"/>
                </a:lnTo>
                <a:lnTo>
                  <a:pt x="573" y="3"/>
                </a:lnTo>
                <a:lnTo>
                  <a:pt x="496" y="73"/>
                </a:lnTo>
                <a:lnTo>
                  <a:pt x="496" y="77"/>
                </a:lnTo>
                <a:lnTo>
                  <a:pt x="496" y="80"/>
                </a:lnTo>
                <a:lnTo>
                  <a:pt x="500" y="80"/>
                </a:lnTo>
                <a:lnTo>
                  <a:pt x="504" y="80"/>
                </a:lnTo>
                <a:lnTo>
                  <a:pt x="554" y="38"/>
                </a:lnTo>
                <a:lnTo>
                  <a:pt x="543" y="65"/>
                </a:lnTo>
                <a:lnTo>
                  <a:pt x="523" y="92"/>
                </a:lnTo>
                <a:lnTo>
                  <a:pt x="496" y="119"/>
                </a:lnTo>
                <a:lnTo>
                  <a:pt x="462" y="146"/>
                </a:lnTo>
                <a:lnTo>
                  <a:pt x="419" y="165"/>
                </a:lnTo>
                <a:lnTo>
                  <a:pt x="377" y="177"/>
                </a:lnTo>
                <a:lnTo>
                  <a:pt x="335" y="184"/>
                </a:lnTo>
                <a:lnTo>
                  <a:pt x="289" y="184"/>
                </a:lnTo>
                <a:lnTo>
                  <a:pt x="246" y="180"/>
                </a:lnTo>
                <a:lnTo>
                  <a:pt x="208" y="173"/>
                </a:lnTo>
                <a:lnTo>
                  <a:pt x="166" y="157"/>
                </a:lnTo>
                <a:lnTo>
                  <a:pt x="131" y="142"/>
                </a:lnTo>
                <a:lnTo>
                  <a:pt x="93" y="123"/>
                </a:lnTo>
                <a:lnTo>
                  <a:pt x="62" y="96"/>
                </a:lnTo>
                <a:lnTo>
                  <a:pt x="8" y="38"/>
                </a:lnTo>
                <a:lnTo>
                  <a:pt x="4" y="38"/>
                </a:lnTo>
                <a:lnTo>
                  <a:pt x="0" y="42"/>
                </a:lnTo>
                <a:lnTo>
                  <a:pt x="23" y="80"/>
                </a:lnTo>
                <a:lnTo>
                  <a:pt x="54" y="111"/>
                </a:lnTo>
                <a:lnTo>
                  <a:pt x="93" y="138"/>
                </a:lnTo>
                <a:lnTo>
                  <a:pt x="131" y="161"/>
                </a:lnTo>
                <a:lnTo>
                  <a:pt x="173" y="177"/>
                </a:lnTo>
                <a:lnTo>
                  <a:pt x="216" y="192"/>
                </a:lnTo>
                <a:lnTo>
                  <a:pt x="258" y="200"/>
                </a:lnTo>
                <a:lnTo>
                  <a:pt x="300" y="200"/>
                </a:lnTo>
                <a:lnTo>
                  <a:pt x="350" y="200"/>
                </a:lnTo>
                <a:lnTo>
                  <a:pt x="396" y="192"/>
                </a:lnTo>
                <a:lnTo>
                  <a:pt x="443" y="177"/>
                </a:lnTo>
                <a:lnTo>
                  <a:pt x="481" y="154"/>
                </a:lnTo>
                <a:lnTo>
                  <a:pt x="508" y="130"/>
                </a:lnTo>
                <a:lnTo>
                  <a:pt x="535" y="107"/>
                </a:lnTo>
                <a:lnTo>
                  <a:pt x="558" y="80"/>
                </a:lnTo>
                <a:lnTo>
                  <a:pt x="573" y="50"/>
                </a:lnTo>
                <a:lnTo>
                  <a:pt x="585" y="123"/>
                </a:lnTo>
                <a:lnTo>
                  <a:pt x="589" y="130"/>
                </a:lnTo>
                <a:lnTo>
                  <a:pt x="593" y="130"/>
                </a:lnTo>
                <a:lnTo>
                  <a:pt x="596" y="127"/>
                </a:lnTo>
                <a:lnTo>
                  <a:pt x="600" y="119"/>
                </a:lnTo>
                <a:close/>
              </a:path>
            </a:pathLst>
          </a:custGeom>
          <a:solidFill>
            <a:srgbClr val="0092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4" name="Freeform 68"/>
          <p:cNvSpPr>
            <a:spLocks noEditPoints="1"/>
          </p:cNvSpPr>
          <p:nvPr/>
        </p:nvSpPr>
        <p:spPr bwMode="auto">
          <a:xfrm rot="7926919" flipV="1">
            <a:off x="4314094" y="2870232"/>
            <a:ext cx="663694" cy="2868959"/>
          </a:xfrm>
          <a:custGeom>
            <a:avLst/>
            <a:gdLst>
              <a:gd name="T0" fmla="*/ 69 w 265"/>
              <a:gd name="T1" fmla="*/ 288 h 608"/>
              <a:gd name="T2" fmla="*/ 19 w 265"/>
              <a:gd name="T3" fmla="*/ 250 h 608"/>
              <a:gd name="T4" fmla="*/ 15 w 265"/>
              <a:gd name="T5" fmla="*/ 219 h 608"/>
              <a:gd name="T6" fmla="*/ 31 w 265"/>
              <a:gd name="T7" fmla="*/ 188 h 608"/>
              <a:gd name="T8" fmla="*/ 61 w 265"/>
              <a:gd name="T9" fmla="*/ 181 h 608"/>
              <a:gd name="T10" fmla="*/ 96 w 265"/>
              <a:gd name="T11" fmla="*/ 192 h 608"/>
              <a:gd name="T12" fmla="*/ 150 w 265"/>
              <a:gd name="T13" fmla="*/ 235 h 608"/>
              <a:gd name="T14" fmla="*/ 138 w 265"/>
              <a:gd name="T15" fmla="*/ 285 h 608"/>
              <a:gd name="T16" fmla="*/ 100 w 265"/>
              <a:gd name="T17" fmla="*/ 292 h 608"/>
              <a:gd name="T18" fmla="*/ 207 w 265"/>
              <a:gd name="T19" fmla="*/ 542 h 608"/>
              <a:gd name="T20" fmla="*/ 231 w 265"/>
              <a:gd name="T21" fmla="*/ 423 h 608"/>
              <a:gd name="T22" fmla="*/ 211 w 265"/>
              <a:gd name="T23" fmla="*/ 308 h 608"/>
              <a:gd name="T24" fmla="*/ 227 w 265"/>
              <a:gd name="T25" fmla="*/ 238 h 608"/>
              <a:gd name="T26" fmla="*/ 257 w 265"/>
              <a:gd name="T27" fmla="*/ 181 h 608"/>
              <a:gd name="T28" fmla="*/ 265 w 265"/>
              <a:gd name="T29" fmla="*/ 119 h 608"/>
              <a:gd name="T30" fmla="*/ 254 w 265"/>
              <a:gd name="T31" fmla="*/ 58 h 608"/>
              <a:gd name="T32" fmla="*/ 223 w 265"/>
              <a:gd name="T33" fmla="*/ 4 h 608"/>
              <a:gd name="T34" fmla="*/ 215 w 265"/>
              <a:gd name="T35" fmla="*/ 4 h 608"/>
              <a:gd name="T36" fmla="*/ 215 w 265"/>
              <a:gd name="T37" fmla="*/ 12 h 608"/>
              <a:gd name="T38" fmla="*/ 242 w 265"/>
              <a:gd name="T39" fmla="*/ 69 h 608"/>
              <a:gd name="T40" fmla="*/ 250 w 265"/>
              <a:gd name="T41" fmla="*/ 131 h 608"/>
              <a:gd name="T42" fmla="*/ 238 w 265"/>
              <a:gd name="T43" fmla="*/ 188 h 608"/>
              <a:gd name="T44" fmla="*/ 204 w 265"/>
              <a:gd name="T45" fmla="*/ 242 h 608"/>
              <a:gd name="T46" fmla="*/ 161 w 265"/>
              <a:gd name="T47" fmla="*/ 219 h 608"/>
              <a:gd name="T48" fmla="*/ 111 w 265"/>
              <a:gd name="T49" fmla="*/ 177 h 608"/>
              <a:gd name="T50" fmla="*/ 73 w 265"/>
              <a:gd name="T51" fmla="*/ 165 h 608"/>
              <a:gd name="T52" fmla="*/ 27 w 265"/>
              <a:gd name="T53" fmla="*/ 169 h 608"/>
              <a:gd name="T54" fmla="*/ 4 w 265"/>
              <a:gd name="T55" fmla="*/ 200 h 608"/>
              <a:gd name="T56" fmla="*/ 0 w 265"/>
              <a:gd name="T57" fmla="*/ 242 h 608"/>
              <a:gd name="T58" fmla="*/ 19 w 265"/>
              <a:gd name="T59" fmla="*/ 281 h 608"/>
              <a:gd name="T60" fmla="*/ 69 w 265"/>
              <a:gd name="T61" fmla="*/ 308 h 608"/>
              <a:gd name="T62" fmla="*/ 146 w 265"/>
              <a:gd name="T63" fmla="*/ 300 h 608"/>
              <a:gd name="T64" fmla="*/ 192 w 265"/>
              <a:gd name="T65" fmla="*/ 312 h 608"/>
              <a:gd name="T66" fmla="*/ 207 w 265"/>
              <a:gd name="T67" fmla="*/ 373 h 608"/>
              <a:gd name="T68" fmla="*/ 200 w 265"/>
              <a:gd name="T69" fmla="*/ 500 h 608"/>
              <a:gd name="T70" fmla="*/ 177 w 265"/>
              <a:gd name="T71" fmla="*/ 504 h 608"/>
              <a:gd name="T72" fmla="*/ 169 w 265"/>
              <a:gd name="T73" fmla="*/ 508 h 608"/>
              <a:gd name="T74" fmla="*/ 165 w 265"/>
              <a:gd name="T75" fmla="*/ 600 h 608"/>
              <a:gd name="T76" fmla="*/ 169 w 265"/>
              <a:gd name="T77" fmla="*/ 608 h 608"/>
              <a:gd name="T78" fmla="*/ 207 w 265"/>
              <a:gd name="T79" fmla="*/ 573 h 608"/>
              <a:gd name="T80" fmla="*/ 234 w 265"/>
              <a:gd name="T81" fmla="*/ 531 h 608"/>
              <a:gd name="T82" fmla="*/ 227 w 265"/>
              <a:gd name="T83" fmla="*/ 523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65" h="608">
                <a:moveTo>
                  <a:pt x="100" y="292"/>
                </a:moveTo>
                <a:lnTo>
                  <a:pt x="69" y="288"/>
                </a:lnTo>
                <a:lnTo>
                  <a:pt x="38" y="273"/>
                </a:lnTo>
                <a:lnTo>
                  <a:pt x="19" y="250"/>
                </a:lnTo>
                <a:lnTo>
                  <a:pt x="15" y="238"/>
                </a:lnTo>
                <a:lnTo>
                  <a:pt x="15" y="219"/>
                </a:lnTo>
                <a:lnTo>
                  <a:pt x="19" y="200"/>
                </a:lnTo>
                <a:lnTo>
                  <a:pt x="31" y="188"/>
                </a:lnTo>
                <a:lnTo>
                  <a:pt x="46" y="181"/>
                </a:lnTo>
                <a:lnTo>
                  <a:pt x="61" y="181"/>
                </a:lnTo>
                <a:lnTo>
                  <a:pt x="77" y="185"/>
                </a:lnTo>
                <a:lnTo>
                  <a:pt x="96" y="192"/>
                </a:lnTo>
                <a:lnTo>
                  <a:pt x="127" y="212"/>
                </a:lnTo>
                <a:lnTo>
                  <a:pt x="150" y="235"/>
                </a:lnTo>
                <a:lnTo>
                  <a:pt x="173" y="265"/>
                </a:lnTo>
                <a:lnTo>
                  <a:pt x="138" y="285"/>
                </a:lnTo>
                <a:lnTo>
                  <a:pt x="100" y="292"/>
                </a:lnTo>
                <a:lnTo>
                  <a:pt x="100" y="292"/>
                </a:lnTo>
                <a:close/>
                <a:moveTo>
                  <a:pt x="223" y="527"/>
                </a:moveTo>
                <a:lnTo>
                  <a:pt x="207" y="542"/>
                </a:lnTo>
                <a:lnTo>
                  <a:pt x="223" y="485"/>
                </a:lnTo>
                <a:lnTo>
                  <a:pt x="231" y="423"/>
                </a:lnTo>
                <a:lnTo>
                  <a:pt x="223" y="365"/>
                </a:lnTo>
                <a:lnTo>
                  <a:pt x="211" y="308"/>
                </a:lnTo>
                <a:lnTo>
                  <a:pt x="192" y="269"/>
                </a:lnTo>
                <a:lnTo>
                  <a:pt x="227" y="238"/>
                </a:lnTo>
                <a:lnTo>
                  <a:pt x="246" y="212"/>
                </a:lnTo>
                <a:lnTo>
                  <a:pt x="257" y="181"/>
                </a:lnTo>
                <a:lnTo>
                  <a:pt x="265" y="150"/>
                </a:lnTo>
                <a:lnTo>
                  <a:pt x="265" y="119"/>
                </a:lnTo>
                <a:lnTo>
                  <a:pt x="261" y="88"/>
                </a:lnTo>
                <a:lnTo>
                  <a:pt x="254" y="58"/>
                </a:lnTo>
                <a:lnTo>
                  <a:pt x="242" y="31"/>
                </a:lnTo>
                <a:lnTo>
                  <a:pt x="223" y="4"/>
                </a:lnTo>
                <a:lnTo>
                  <a:pt x="219" y="0"/>
                </a:lnTo>
                <a:lnTo>
                  <a:pt x="215" y="4"/>
                </a:lnTo>
                <a:lnTo>
                  <a:pt x="215" y="8"/>
                </a:lnTo>
                <a:lnTo>
                  <a:pt x="215" y="12"/>
                </a:lnTo>
                <a:lnTo>
                  <a:pt x="231" y="38"/>
                </a:lnTo>
                <a:lnTo>
                  <a:pt x="242" y="69"/>
                </a:lnTo>
                <a:lnTo>
                  <a:pt x="250" y="100"/>
                </a:lnTo>
                <a:lnTo>
                  <a:pt x="250" y="131"/>
                </a:lnTo>
                <a:lnTo>
                  <a:pt x="246" y="162"/>
                </a:lnTo>
                <a:lnTo>
                  <a:pt x="238" y="188"/>
                </a:lnTo>
                <a:lnTo>
                  <a:pt x="223" y="215"/>
                </a:lnTo>
                <a:lnTo>
                  <a:pt x="204" y="242"/>
                </a:lnTo>
                <a:lnTo>
                  <a:pt x="184" y="258"/>
                </a:lnTo>
                <a:lnTo>
                  <a:pt x="161" y="219"/>
                </a:lnTo>
                <a:lnTo>
                  <a:pt x="131" y="188"/>
                </a:lnTo>
                <a:lnTo>
                  <a:pt x="111" y="177"/>
                </a:lnTo>
                <a:lnTo>
                  <a:pt x="92" y="169"/>
                </a:lnTo>
                <a:lnTo>
                  <a:pt x="73" y="165"/>
                </a:lnTo>
                <a:lnTo>
                  <a:pt x="50" y="165"/>
                </a:lnTo>
                <a:lnTo>
                  <a:pt x="27" y="169"/>
                </a:lnTo>
                <a:lnTo>
                  <a:pt x="11" y="181"/>
                </a:lnTo>
                <a:lnTo>
                  <a:pt x="4" y="200"/>
                </a:lnTo>
                <a:lnTo>
                  <a:pt x="0" y="219"/>
                </a:lnTo>
                <a:lnTo>
                  <a:pt x="0" y="242"/>
                </a:lnTo>
                <a:lnTo>
                  <a:pt x="7" y="262"/>
                </a:lnTo>
                <a:lnTo>
                  <a:pt x="19" y="281"/>
                </a:lnTo>
                <a:lnTo>
                  <a:pt x="34" y="292"/>
                </a:lnTo>
                <a:lnTo>
                  <a:pt x="69" y="308"/>
                </a:lnTo>
                <a:lnTo>
                  <a:pt x="107" y="308"/>
                </a:lnTo>
                <a:lnTo>
                  <a:pt x="146" y="300"/>
                </a:lnTo>
                <a:lnTo>
                  <a:pt x="181" y="281"/>
                </a:lnTo>
                <a:lnTo>
                  <a:pt x="192" y="312"/>
                </a:lnTo>
                <a:lnTo>
                  <a:pt x="204" y="342"/>
                </a:lnTo>
                <a:lnTo>
                  <a:pt x="207" y="373"/>
                </a:lnTo>
                <a:lnTo>
                  <a:pt x="211" y="439"/>
                </a:lnTo>
                <a:lnTo>
                  <a:pt x="200" y="500"/>
                </a:lnTo>
                <a:lnTo>
                  <a:pt x="184" y="562"/>
                </a:lnTo>
                <a:lnTo>
                  <a:pt x="177" y="504"/>
                </a:lnTo>
                <a:lnTo>
                  <a:pt x="173" y="504"/>
                </a:lnTo>
                <a:lnTo>
                  <a:pt x="169" y="508"/>
                </a:lnTo>
                <a:lnTo>
                  <a:pt x="169" y="554"/>
                </a:lnTo>
                <a:lnTo>
                  <a:pt x="165" y="600"/>
                </a:lnTo>
                <a:lnTo>
                  <a:pt x="165" y="604"/>
                </a:lnTo>
                <a:lnTo>
                  <a:pt x="169" y="608"/>
                </a:lnTo>
                <a:lnTo>
                  <a:pt x="181" y="604"/>
                </a:lnTo>
                <a:lnTo>
                  <a:pt x="207" y="573"/>
                </a:lnTo>
                <a:lnTo>
                  <a:pt x="234" y="535"/>
                </a:lnTo>
                <a:lnTo>
                  <a:pt x="234" y="531"/>
                </a:lnTo>
                <a:lnTo>
                  <a:pt x="234" y="527"/>
                </a:lnTo>
                <a:lnTo>
                  <a:pt x="227" y="523"/>
                </a:lnTo>
                <a:lnTo>
                  <a:pt x="223" y="527"/>
                </a:lnTo>
                <a:close/>
              </a:path>
            </a:pathLst>
          </a:custGeom>
          <a:solidFill>
            <a:srgbClr val="9F001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2000" kern="0" smtClean="0">
              <a:solidFill>
                <a:prstClr val="black"/>
              </a:solidFill>
            </a:endParaRPr>
          </a:p>
        </p:txBody>
      </p:sp>
      <p:sp>
        <p:nvSpPr>
          <p:cNvPr id="25" name="Freeform 87"/>
          <p:cNvSpPr>
            <a:spLocks/>
          </p:cNvSpPr>
          <p:nvPr/>
        </p:nvSpPr>
        <p:spPr bwMode="auto">
          <a:xfrm rot="1242406">
            <a:off x="3708630" y="3640582"/>
            <a:ext cx="3162731" cy="468000"/>
          </a:xfrm>
          <a:custGeom>
            <a:avLst/>
            <a:gdLst>
              <a:gd name="T0" fmla="*/ 446 w 480"/>
              <a:gd name="T1" fmla="*/ 154 h 238"/>
              <a:gd name="T2" fmla="*/ 419 w 480"/>
              <a:gd name="T3" fmla="*/ 173 h 238"/>
              <a:gd name="T4" fmla="*/ 423 w 480"/>
              <a:gd name="T5" fmla="*/ 177 h 238"/>
              <a:gd name="T6" fmla="*/ 430 w 480"/>
              <a:gd name="T7" fmla="*/ 192 h 238"/>
              <a:gd name="T8" fmla="*/ 423 w 480"/>
              <a:gd name="T9" fmla="*/ 208 h 238"/>
              <a:gd name="T10" fmla="*/ 415 w 480"/>
              <a:gd name="T11" fmla="*/ 219 h 238"/>
              <a:gd name="T12" fmla="*/ 400 w 480"/>
              <a:gd name="T13" fmla="*/ 211 h 238"/>
              <a:gd name="T14" fmla="*/ 388 w 480"/>
              <a:gd name="T15" fmla="*/ 177 h 238"/>
              <a:gd name="T16" fmla="*/ 380 w 480"/>
              <a:gd name="T17" fmla="*/ 138 h 238"/>
              <a:gd name="T18" fmla="*/ 377 w 480"/>
              <a:gd name="T19" fmla="*/ 96 h 238"/>
              <a:gd name="T20" fmla="*/ 353 w 480"/>
              <a:gd name="T21" fmla="*/ 65 h 238"/>
              <a:gd name="T22" fmla="*/ 323 w 480"/>
              <a:gd name="T23" fmla="*/ 69 h 238"/>
              <a:gd name="T24" fmla="*/ 265 w 480"/>
              <a:gd name="T25" fmla="*/ 100 h 238"/>
              <a:gd name="T26" fmla="*/ 242 w 480"/>
              <a:gd name="T27" fmla="*/ 119 h 238"/>
              <a:gd name="T28" fmla="*/ 207 w 480"/>
              <a:gd name="T29" fmla="*/ 123 h 238"/>
              <a:gd name="T30" fmla="*/ 180 w 480"/>
              <a:gd name="T31" fmla="*/ 77 h 238"/>
              <a:gd name="T32" fmla="*/ 161 w 480"/>
              <a:gd name="T33" fmla="*/ 19 h 238"/>
              <a:gd name="T34" fmla="*/ 138 w 480"/>
              <a:gd name="T35" fmla="*/ 4 h 238"/>
              <a:gd name="T36" fmla="*/ 107 w 480"/>
              <a:gd name="T37" fmla="*/ 4 h 238"/>
              <a:gd name="T38" fmla="*/ 38 w 480"/>
              <a:gd name="T39" fmla="*/ 46 h 238"/>
              <a:gd name="T40" fmla="*/ 3 w 480"/>
              <a:gd name="T41" fmla="*/ 100 h 238"/>
              <a:gd name="T42" fmla="*/ 0 w 480"/>
              <a:gd name="T43" fmla="*/ 123 h 238"/>
              <a:gd name="T44" fmla="*/ 27 w 480"/>
              <a:gd name="T45" fmla="*/ 77 h 238"/>
              <a:gd name="T46" fmla="*/ 65 w 480"/>
              <a:gd name="T47" fmla="*/ 38 h 238"/>
              <a:gd name="T48" fmla="*/ 111 w 480"/>
              <a:gd name="T49" fmla="*/ 19 h 238"/>
              <a:gd name="T50" fmla="*/ 142 w 480"/>
              <a:gd name="T51" fmla="*/ 23 h 238"/>
              <a:gd name="T52" fmla="*/ 157 w 480"/>
              <a:gd name="T53" fmla="*/ 54 h 238"/>
              <a:gd name="T54" fmla="*/ 180 w 480"/>
              <a:gd name="T55" fmla="*/ 108 h 238"/>
              <a:gd name="T56" fmla="*/ 200 w 480"/>
              <a:gd name="T57" fmla="*/ 135 h 238"/>
              <a:gd name="T58" fmla="*/ 230 w 480"/>
              <a:gd name="T59" fmla="*/ 142 h 238"/>
              <a:gd name="T60" fmla="*/ 273 w 480"/>
              <a:gd name="T61" fmla="*/ 111 h 238"/>
              <a:gd name="T62" fmla="*/ 311 w 480"/>
              <a:gd name="T63" fmla="*/ 88 h 238"/>
              <a:gd name="T64" fmla="*/ 338 w 480"/>
              <a:gd name="T65" fmla="*/ 81 h 238"/>
              <a:gd name="T66" fmla="*/ 357 w 480"/>
              <a:gd name="T67" fmla="*/ 96 h 238"/>
              <a:gd name="T68" fmla="*/ 365 w 480"/>
              <a:gd name="T69" fmla="*/ 138 h 238"/>
              <a:gd name="T70" fmla="*/ 377 w 480"/>
              <a:gd name="T71" fmla="*/ 200 h 238"/>
              <a:gd name="T72" fmla="*/ 396 w 480"/>
              <a:gd name="T73" fmla="*/ 235 h 238"/>
              <a:gd name="T74" fmla="*/ 411 w 480"/>
              <a:gd name="T75" fmla="*/ 238 h 238"/>
              <a:gd name="T76" fmla="*/ 427 w 480"/>
              <a:gd name="T77" fmla="*/ 227 h 238"/>
              <a:gd name="T78" fmla="*/ 461 w 480"/>
              <a:gd name="T79" fmla="*/ 173 h 238"/>
              <a:gd name="T80" fmla="*/ 461 w 480"/>
              <a:gd name="T81" fmla="*/ 219 h 238"/>
              <a:gd name="T82" fmla="*/ 473 w 480"/>
              <a:gd name="T83" fmla="*/ 219 h 238"/>
              <a:gd name="T84" fmla="*/ 477 w 480"/>
              <a:gd name="T85" fmla="*/ 192 h 238"/>
              <a:gd name="T86" fmla="*/ 477 w 480"/>
              <a:gd name="T87" fmla="*/ 150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80" h="238">
                <a:moveTo>
                  <a:pt x="469" y="150"/>
                </a:moveTo>
                <a:lnTo>
                  <a:pt x="446" y="154"/>
                </a:lnTo>
                <a:lnTo>
                  <a:pt x="419" y="165"/>
                </a:lnTo>
                <a:lnTo>
                  <a:pt x="419" y="173"/>
                </a:lnTo>
                <a:lnTo>
                  <a:pt x="419" y="177"/>
                </a:lnTo>
                <a:lnTo>
                  <a:pt x="423" y="177"/>
                </a:lnTo>
                <a:lnTo>
                  <a:pt x="442" y="169"/>
                </a:lnTo>
                <a:lnTo>
                  <a:pt x="430" y="192"/>
                </a:lnTo>
                <a:lnTo>
                  <a:pt x="427" y="200"/>
                </a:lnTo>
                <a:lnTo>
                  <a:pt x="423" y="208"/>
                </a:lnTo>
                <a:lnTo>
                  <a:pt x="415" y="215"/>
                </a:lnTo>
                <a:lnTo>
                  <a:pt x="415" y="219"/>
                </a:lnTo>
                <a:lnTo>
                  <a:pt x="407" y="219"/>
                </a:lnTo>
                <a:lnTo>
                  <a:pt x="400" y="211"/>
                </a:lnTo>
                <a:lnTo>
                  <a:pt x="392" y="196"/>
                </a:lnTo>
                <a:lnTo>
                  <a:pt x="388" y="177"/>
                </a:lnTo>
                <a:lnTo>
                  <a:pt x="384" y="161"/>
                </a:lnTo>
                <a:lnTo>
                  <a:pt x="380" y="138"/>
                </a:lnTo>
                <a:lnTo>
                  <a:pt x="380" y="115"/>
                </a:lnTo>
                <a:lnTo>
                  <a:pt x="377" y="96"/>
                </a:lnTo>
                <a:lnTo>
                  <a:pt x="369" y="77"/>
                </a:lnTo>
                <a:lnTo>
                  <a:pt x="353" y="65"/>
                </a:lnTo>
                <a:lnTo>
                  <a:pt x="338" y="65"/>
                </a:lnTo>
                <a:lnTo>
                  <a:pt x="323" y="69"/>
                </a:lnTo>
                <a:lnTo>
                  <a:pt x="307" y="73"/>
                </a:lnTo>
                <a:lnTo>
                  <a:pt x="265" y="100"/>
                </a:lnTo>
                <a:lnTo>
                  <a:pt x="253" y="108"/>
                </a:lnTo>
                <a:lnTo>
                  <a:pt x="242" y="119"/>
                </a:lnTo>
                <a:lnTo>
                  <a:pt x="227" y="127"/>
                </a:lnTo>
                <a:lnTo>
                  <a:pt x="207" y="123"/>
                </a:lnTo>
                <a:lnTo>
                  <a:pt x="192" y="104"/>
                </a:lnTo>
                <a:lnTo>
                  <a:pt x="180" y="77"/>
                </a:lnTo>
                <a:lnTo>
                  <a:pt x="173" y="46"/>
                </a:lnTo>
                <a:lnTo>
                  <a:pt x="161" y="19"/>
                </a:lnTo>
                <a:lnTo>
                  <a:pt x="150" y="8"/>
                </a:lnTo>
                <a:lnTo>
                  <a:pt x="138" y="4"/>
                </a:lnTo>
                <a:lnTo>
                  <a:pt x="123" y="0"/>
                </a:lnTo>
                <a:lnTo>
                  <a:pt x="107" y="4"/>
                </a:lnTo>
                <a:lnTo>
                  <a:pt x="69" y="19"/>
                </a:lnTo>
                <a:lnTo>
                  <a:pt x="38" y="46"/>
                </a:lnTo>
                <a:lnTo>
                  <a:pt x="11" y="81"/>
                </a:lnTo>
                <a:lnTo>
                  <a:pt x="3" y="100"/>
                </a:lnTo>
                <a:lnTo>
                  <a:pt x="0" y="123"/>
                </a:lnTo>
                <a:lnTo>
                  <a:pt x="0" y="123"/>
                </a:lnTo>
                <a:lnTo>
                  <a:pt x="3" y="123"/>
                </a:lnTo>
                <a:lnTo>
                  <a:pt x="27" y="77"/>
                </a:lnTo>
                <a:lnTo>
                  <a:pt x="46" y="58"/>
                </a:lnTo>
                <a:lnTo>
                  <a:pt x="65" y="38"/>
                </a:lnTo>
                <a:lnTo>
                  <a:pt x="88" y="27"/>
                </a:lnTo>
                <a:lnTo>
                  <a:pt x="111" y="19"/>
                </a:lnTo>
                <a:lnTo>
                  <a:pt x="130" y="15"/>
                </a:lnTo>
                <a:lnTo>
                  <a:pt x="142" y="23"/>
                </a:lnTo>
                <a:lnTo>
                  <a:pt x="153" y="35"/>
                </a:lnTo>
                <a:lnTo>
                  <a:pt x="157" y="54"/>
                </a:lnTo>
                <a:lnTo>
                  <a:pt x="173" y="88"/>
                </a:lnTo>
                <a:lnTo>
                  <a:pt x="180" y="108"/>
                </a:lnTo>
                <a:lnTo>
                  <a:pt x="188" y="123"/>
                </a:lnTo>
                <a:lnTo>
                  <a:pt x="200" y="135"/>
                </a:lnTo>
                <a:lnTo>
                  <a:pt x="215" y="142"/>
                </a:lnTo>
                <a:lnTo>
                  <a:pt x="230" y="142"/>
                </a:lnTo>
                <a:lnTo>
                  <a:pt x="253" y="131"/>
                </a:lnTo>
                <a:lnTo>
                  <a:pt x="273" y="111"/>
                </a:lnTo>
                <a:lnTo>
                  <a:pt x="300" y="92"/>
                </a:lnTo>
                <a:lnTo>
                  <a:pt x="311" y="88"/>
                </a:lnTo>
                <a:lnTo>
                  <a:pt x="327" y="81"/>
                </a:lnTo>
                <a:lnTo>
                  <a:pt x="338" y="81"/>
                </a:lnTo>
                <a:lnTo>
                  <a:pt x="350" y="85"/>
                </a:lnTo>
                <a:lnTo>
                  <a:pt x="357" y="96"/>
                </a:lnTo>
                <a:lnTo>
                  <a:pt x="365" y="108"/>
                </a:lnTo>
                <a:lnTo>
                  <a:pt x="365" y="138"/>
                </a:lnTo>
                <a:lnTo>
                  <a:pt x="373" y="185"/>
                </a:lnTo>
                <a:lnTo>
                  <a:pt x="377" y="200"/>
                </a:lnTo>
                <a:lnTo>
                  <a:pt x="384" y="219"/>
                </a:lnTo>
                <a:lnTo>
                  <a:pt x="396" y="235"/>
                </a:lnTo>
                <a:lnTo>
                  <a:pt x="403" y="238"/>
                </a:lnTo>
                <a:lnTo>
                  <a:pt x="411" y="238"/>
                </a:lnTo>
                <a:lnTo>
                  <a:pt x="419" y="235"/>
                </a:lnTo>
                <a:lnTo>
                  <a:pt x="427" y="227"/>
                </a:lnTo>
                <a:lnTo>
                  <a:pt x="446" y="200"/>
                </a:lnTo>
                <a:lnTo>
                  <a:pt x="461" y="173"/>
                </a:lnTo>
                <a:lnTo>
                  <a:pt x="457" y="196"/>
                </a:lnTo>
                <a:lnTo>
                  <a:pt x="461" y="219"/>
                </a:lnTo>
                <a:lnTo>
                  <a:pt x="469" y="227"/>
                </a:lnTo>
                <a:lnTo>
                  <a:pt x="473" y="219"/>
                </a:lnTo>
                <a:lnTo>
                  <a:pt x="477" y="208"/>
                </a:lnTo>
                <a:lnTo>
                  <a:pt x="477" y="192"/>
                </a:lnTo>
                <a:lnTo>
                  <a:pt x="480" y="158"/>
                </a:lnTo>
                <a:lnTo>
                  <a:pt x="477" y="150"/>
                </a:lnTo>
                <a:lnTo>
                  <a:pt x="469" y="15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6" name="Freeform 85"/>
          <p:cNvSpPr>
            <a:spLocks/>
          </p:cNvSpPr>
          <p:nvPr/>
        </p:nvSpPr>
        <p:spPr bwMode="auto">
          <a:xfrm rot="1418223" flipV="1">
            <a:off x="4614161" y="2743689"/>
            <a:ext cx="2881089" cy="612000"/>
          </a:xfrm>
          <a:custGeom>
            <a:avLst/>
            <a:gdLst>
              <a:gd name="T0" fmla="*/ 439 w 462"/>
              <a:gd name="T1" fmla="*/ 296 h 335"/>
              <a:gd name="T2" fmla="*/ 412 w 462"/>
              <a:gd name="T3" fmla="*/ 269 h 335"/>
              <a:gd name="T4" fmla="*/ 404 w 462"/>
              <a:gd name="T5" fmla="*/ 277 h 335"/>
              <a:gd name="T6" fmla="*/ 408 w 462"/>
              <a:gd name="T7" fmla="*/ 289 h 335"/>
              <a:gd name="T8" fmla="*/ 292 w 462"/>
              <a:gd name="T9" fmla="*/ 231 h 335"/>
              <a:gd name="T10" fmla="*/ 281 w 462"/>
              <a:gd name="T11" fmla="*/ 216 h 335"/>
              <a:gd name="T12" fmla="*/ 285 w 462"/>
              <a:gd name="T13" fmla="*/ 196 h 335"/>
              <a:gd name="T14" fmla="*/ 292 w 462"/>
              <a:gd name="T15" fmla="*/ 119 h 335"/>
              <a:gd name="T16" fmla="*/ 277 w 462"/>
              <a:gd name="T17" fmla="*/ 112 h 335"/>
              <a:gd name="T18" fmla="*/ 185 w 462"/>
              <a:gd name="T19" fmla="*/ 212 h 335"/>
              <a:gd name="T20" fmla="*/ 181 w 462"/>
              <a:gd name="T21" fmla="*/ 173 h 335"/>
              <a:gd name="T22" fmla="*/ 192 w 462"/>
              <a:gd name="T23" fmla="*/ 89 h 335"/>
              <a:gd name="T24" fmla="*/ 189 w 462"/>
              <a:gd name="T25" fmla="*/ 46 h 335"/>
              <a:gd name="T26" fmla="*/ 173 w 462"/>
              <a:gd name="T27" fmla="*/ 43 h 335"/>
              <a:gd name="T28" fmla="*/ 119 w 462"/>
              <a:gd name="T29" fmla="*/ 127 h 335"/>
              <a:gd name="T30" fmla="*/ 112 w 462"/>
              <a:gd name="T31" fmla="*/ 143 h 335"/>
              <a:gd name="T32" fmla="*/ 100 w 462"/>
              <a:gd name="T33" fmla="*/ 150 h 335"/>
              <a:gd name="T34" fmla="*/ 100 w 462"/>
              <a:gd name="T35" fmla="*/ 131 h 335"/>
              <a:gd name="T36" fmla="*/ 100 w 462"/>
              <a:gd name="T37" fmla="*/ 108 h 335"/>
              <a:gd name="T38" fmla="*/ 100 w 462"/>
              <a:gd name="T39" fmla="*/ 43 h 335"/>
              <a:gd name="T40" fmla="*/ 96 w 462"/>
              <a:gd name="T41" fmla="*/ 12 h 335"/>
              <a:gd name="T42" fmla="*/ 81 w 462"/>
              <a:gd name="T43" fmla="*/ 0 h 335"/>
              <a:gd name="T44" fmla="*/ 46 w 462"/>
              <a:gd name="T45" fmla="*/ 12 h 335"/>
              <a:gd name="T46" fmla="*/ 16 w 462"/>
              <a:gd name="T47" fmla="*/ 46 h 335"/>
              <a:gd name="T48" fmla="*/ 0 w 462"/>
              <a:gd name="T49" fmla="*/ 100 h 335"/>
              <a:gd name="T50" fmla="*/ 4 w 462"/>
              <a:gd name="T51" fmla="*/ 131 h 335"/>
              <a:gd name="T52" fmla="*/ 12 w 462"/>
              <a:gd name="T53" fmla="*/ 93 h 335"/>
              <a:gd name="T54" fmla="*/ 31 w 462"/>
              <a:gd name="T55" fmla="*/ 46 h 335"/>
              <a:gd name="T56" fmla="*/ 54 w 462"/>
              <a:gd name="T57" fmla="*/ 19 h 335"/>
              <a:gd name="T58" fmla="*/ 77 w 462"/>
              <a:gd name="T59" fmla="*/ 19 h 335"/>
              <a:gd name="T60" fmla="*/ 85 w 462"/>
              <a:gd name="T61" fmla="*/ 54 h 335"/>
              <a:gd name="T62" fmla="*/ 85 w 462"/>
              <a:gd name="T63" fmla="*/ 104 h 335"/>
              <a:gd name="T64" fmla="*/ 85 w 462"/>
              <a:gd name="T65" fmla="*/ 146 h 335"/>
              <a:gd name="T66" fmla="*/ 92 w 462"/>
              <a:gd name="T67" fmla="*/ 169 h 335"/>
              <a:gd name="T68" fmla="*/ 112 w 462"/>
              <a:gd name="T69" fmla="*/ 169 h 335"/>
              <a:gd name="T70" fmla="*/ 135 w 462"/>
              <a:gd name="T71" fmla="*/ 139 h 335"/>
              <a:gd name="T72" fmla="*/ 177 w 462"/>
              <a:gd name="T73" fmla="*/ 66 h 335"/>
              <a:gd name="T74" fmla="*/ 177 w 462"/>
              <a:gd name="T75" fmla="*/ 108 h 335"/>
              <a:gd name="T76" fmla="*/ 166 w 462"/>
              <a:gd name="T77" fmla="*/ 193 h 335"/>
              <a:gd name="T78" fmla="*/ 177 w 462"/>
              <a:gd name="T79" fmla="*/ 235 h 335"/>
              <a:gd name="T80" fmla="*/ 189 w 462"/>
              <a:gd name="T81" fmla="*/ 235 h 335"/>
              <a:gd name="T82" fmla="*/ 273 w 462"/>
              <a:gd name="T83" fmla="*/ 135 h 335"/>
              <a:gd name="T84" fmla="*/ 269 w 462"/>
              <a:gd name="T85" fmla="*/ 239 h 335"/>
              <a:gd name="T86" fmla="*/ 427 w 462"/>
              <a:gd name="T87" fmla="*/ 312 h 335"/>
              <a:gd name="T88" fmla="*/ 408 w 462"/>
              <a:gd name="T89" fmla="*/ 320 h 335"/>
              <a:gd name="T90" fmla="*/ 369 w 462"/>
              <a:gd name="T91" fmla="*/ 323 h 335"/>
              <a:gd name="T92" fmla="*/ 369 w 462"/>
              <a:gd name="T93" fmla="*/ 331 h 335"/>
              <a:gd name="T94" fmla="*/ 408 w 462"/>
              <a:gd name="T95" fmla="*/ 335 h 335"/>
              <a:gd name="T96" fmla="*/ 462 w 462"/>
              <a:gd name="T97" fmla="*/ 331 h 3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462" h="335">
                <a:moveTo>
                  <a:pt x="458" y="320"/>
                </a:moveTo>
                <a:lnTo>
                  <a:pt x="439" y="296"/>
                </a:lnTo>
                <a:lnTo>
                  <a:pt x="416" y="273"/>
                </a:lnTo>
                <a:lnTo>
                  <a:pt x="412" y="269"/>
                </a:lnTo>
                <a:lnTo>
                  <a:pt x="408" y="269"/>
                </a:lnTo>
                <a:lnTo>
                  <a:pt x="404" y="277"/>
                </a:lnTo>
                <a:lnTo>
                  <a:pt x="404" y="281"/>
                </a:lnTo>
                <a:lnTo>
                  <a:pt x="408" y="289"/>
                </a:lnTo>
                <a:lnTo>
                  <a:pt x="308" y="239"/>
                </a:lnTo>
                <a:lnTo>
                  <a:pt x="292" y="231"/>
                </a:lnTo>
                <a:lnTo>
                  <a:pt x="281" y="223"/>
                </a:lnTo>
                <a:lnTo>
                  <a:pt x="281" y="216"/>
                </a:lnTo>
                <a:lnTo>
                  <a:pt x="281" y="208"/>
                </a:lnTo>
                <a:lnTo>
                  <a:pt x="285" y="196"/>
                </a:lnTo>
                <a:lnTo>
                  <a:pt x="285" y="189"/>
                </a:lnTo>
                <a:lnTo>
                  <a:pt x="292" y="119"/>
                </a:lnTo>
                <a:lnTo>
                  <a:pt x="289" y="112"/>
                </a:lnTo>
                <a:lnTo>
                  <a:pt x="277" y="112"/>
                </a:lnTo>
                <a:lnTo>
                  <a:pt x="227" y="158"/>
                </a:lnTo>
                <a:lnTo>
                  <a:pt x="185" y="212"/>
                </a:lnTo>
                <a:lnTo>
                  <a:pt x="181" y="193"/>
                </a:lnTo>
                <a:lnTo>
                  <a:pt x="181" y="173"/>
                </a:lnTo>
                <a:lnTo>
                  <a:pt x="185" y="131"/>
                </a:lnTo>
                <a:lnTo>
                  <a:pt x="192" y="89"/>
                </a:lnTo>
                <a:lnTo>
                  <a:pt x="192" y="66"/>
                </a:lnTo>
                <a:lnTo>
                  <a:pt x="189" y="46"/>
                </a:lnTo>
                <a:lnTo>
                  <a:pt x="181" y="43"/>
                </a:lnTo>
                <a:lnTo>
                  <a:pt x="173" y="43"/>
                </a:lnTo>
                <a:lnTo>
                  <a:pt x="139" y="96"/>
                </a:lnTo>
                <a:lnTo>
                  <a:pt x="119" y="127"/>
                </a:lnTo>
                <a:lnTo>
                  <a:pt x="119" y="135"/>
                </a:lnTo>
                <a:lnTo>
                  <a:pt x="112" y="143"/>
                </a:lnTo>
                <a:lnTo>
                  <a:pt x="108" y="150"/>
                </a:lnTo>
                <a:lnTo>
                  <a:pt x="100" y="150"/>
                </a:lnTo>
                <a:lnTo>
                  <a:pt x="100" y="143"/>
                </a:lnTo>
                <a:lnTo>
                  <a:pt x="100" y="131"/>
                </a:lnTo>
                <a:lnTo>
                  <a:pt x="100" y="116"/>
                </a:lnTo>
                <a:lnTo>
                  <a:pt x="100" y="108"/>
                </a:lnTo>
                <a:lnTo>
                  <a:pt x="100" y="73"/>
                </a:lnTo>
                <a:lnTo>
                  <a:pt x="100" y="43"/>
                </a:lnTo>
                <a:lnTo>
                  <a:pt x="100" y="23"/>
                </a:lnTo>
                <a:lnTo>
                  <a:pt x="96" y="12"/>
                </a:lnTo>
                <a:lnTo>
                  <a:pt x="89" y="4"/>
                </a:lnTo>
                <a:lnTo>
                  <a:pt x="81" y="0"/>
                </a:lnTo>
                <a:lnTo>
                  <a:pt x="62" y="0"/>
                </a:lnTo>
                <a:lnTo>
                  <a:pt x="46" y="12"/>
                </a:lnTo>
                <a:lnTo>
                  <a:pt x="31" y="23"/>
                </a:lnTo>
                <a:lnTo>
                  <a:pt x="16" y="46"/>
                </a:lnTo>
                <a:lnTo>
                  <a:pt x="4" y="73"/>
                </a:lnTo>
                <a:lnTo>
                  <a:pt x="0" y="100"/>
                </a:lnTo>
                <a:lnTo>
                  <a:pt x="0" y="127"/>
                </a:lnTo>
                <a:lnTo>
                  <a:pt x="4" y="131"/>
                </a:lnTo>
                <a:lnTo>
                  <a:pt x="4" y="127"/>
                </a:lnTo>
                <a:lnTo>
                  <a:pt x="12" y="93"/>
                </a:lnTo>
                <a:lnTo>
                  <a:pt x="23" y="58"/>
                </a:lnTo>
                <a:lnTo>
                  <a:pt x="31" y="46"/>
                </a:lnTo>
                <a:lnTo>
                  <a:pt x="42" y="31"/>
                </a:lnTo>
                <a:lnTo>
                  <a:pt x="54" y="19"/>
                </a:lnTo>
                <a:lnTo>
                  <a:pt x="69" y="16"/>
                </a:lnTo>
                <a:lnTo>
                  <a:pt x="77" y="19"/>
                </a:lnTo>
                <a:lnTo>
                  <a:pt x="81" y="35"/>
                </a:lnTo>
                <a:lnTo>
                  <a:pt x="85" y="54"/>
                </a:lnTo>
                <a:lnTo>
                  <a:pt x="85" y="77"/>
                </a:lnTo>
                <a:lnTo>
                  <a:pt x="85" y="104"/>
                </a:lnTo>
                <a:lnTo>
                  <a:pt x="85" y="127"/>
                </a:lnTo>
                <a:lnTo>
                  <a:pt x="85" y="146"/>
                </a:lnTo>
                <a:lnTo>
                  <a:pt x="85" y="158"/>
                </a:lnTo>
                <a:lnTo>
                  <a:pt x="92" y="169"/>
                </a:lnTo>
                <a:lnTo>
                  <a:pt x="100" y="173"/>
                </a:lnTo>
                <a:lnTo>
                  <a:pt x="112" y="169"/>
                </a:lnTo>
                <a:lnTo>
                  <a:pt x="119" y="162"/>
                </a:lnTo>
                <a:lnTo>
                  <a:pt x="135" y="139"/>
                </a:lnTo>
                <a:lnTo>
                  <a:pt x="146" y="112"/>
                </a:lnTo>
                <a:lnTo>
                  <a:pt x="177" y="66"/>
                </a:lnTo>
                <a:lnTo>
                  <a:pt x="177" y="89"/>
                </a:lnTo>
                <a:lnTo>
                  <a:pt x="177" y="108"/>
                </a:lnTo>
                <a:lnTo>
                  <a:pt x="169" y="150"/>
                </a:lnTo>
                <a:lnTo>
                  <a:pt x="166" y="193"/>
                </a:lnTo>
                <a:lnTo>
                  <a:pt x="169" y="216"/>
                </a:lnTo>
                <a:lnTo>
                  <a:pt x="177" y="235"/>
                </a:lnTo>
                <a:lnTo>
                  <a:pt x="181" y="239"/>
                </a:lnTo>
                <a:lnTo>
                  <a:pt x="189" y="235"/>
                </a:lnTo>
                <a:lnTo>
                  <a:pt x="227" y="181"/>
                </a:lnTo>
                <a:lnTo>
                  <a:pt x="273" y="135"/>
                </a:lnTo>
                <a:lnTo>
                  <a:pt x="266" y="231"/>
                </a:lnTo>
                <a:lnTo>
                  <a:pt x="269" y="239"/>
                </a:lnTo>
                <a:lnTo>
                  <a:pt x="416" y="312"/>
                </a:lnTo>
                <a:lnTo>
                  <a:pt x="427" y="312"/>
                </a:lnTo>
                <a:lnTo>
                  <a:pt x="431" y="320"/>
                </a:lnTo>
                <a:lnTo>
                  <a:pt x="408" y="320"/>
                </a:lnTo>
                <a:lnTo>
                  <a:pt x="389" y="320"/>
                </a:lnTo>
                <a:lnTo>
                  <a:pt x="369" y="323"/>
                </a:lnTo>
                <a:lnTo>
                  <a:pt x="366" y="327"/>
                </a:lnTo>
                <a:lnTo>
                  <a:pt x="369" y="331"/>
                </a:lnTo>
                <a:lnTo>
                  <a:pt x="389" y="335"/>
                </a:lnTo>
                <a:lnTo>
                  <a:pt x="408" y="335"/>
                </a:lnTo>
                <a:lnTo>
                  <a:pt x="454" y="335"/>
                </a:lnTo>
                <a:lnTo>
                  <a:pt x="462" y="331"/>
                </a:lnTo>
                <a:lnTo>
                  <a:pt x="458" y="32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27" name="Freeform 43"/>
          <p:cNvSpPr>
            <a:spLocks/>
          </p:cNvSpPr>
          <p:nvPr/>
        </p:nvSpPr>
        <p:spPr bwMode="auto">
          <a:xfrm rot="14944054" flipH="1" flipV="1">
            <a:off x="1899480" y="4492558"/>
            <a:ext cx="2702654" cy="472557"/>
          </a:xfrm>
          <a:custGeom>
            <a:avLst/>
            <a:gdLst>
              <a:gd name="T0" fmla="*/ 600 w 600"/>
              <a:gd name="T1" fmla="*/ 119 h 200"/>
              <a:gd name="T2" fmla="*/ 593 w 600"/>
              <a:gd name="T3" fmla="*/ 65 h 200"/>
              <a:gd name="T4" fmla="*/ 585 w 600"/>
              <a:gd name="T5" fmla="*/ 7 h 200"/>
              <a:gd name="T6" fmla="*/ 581 w 600"/>
              <a:gd name="T7" fmla="*/ 0 h 200"/>
              <a:gd name="T8" fmla="*/ 573 w 600"/>
              <a:gd name="T9" fmla="*/ 3 h 200"/>
              <a:gd name="T10" fmla="*/ 496 w 600"/>
              <a:gd name="T11" fmla="*/ 73 h 200"/>
              <a:gd name="T12" fmla="*/ 496 w 600"/>
              <a:gd name="T13" fmla="*/ 77 h 200"/>
              <a:gd name="T14" fmla="*/ 496 w 600"/>
              <a:gd name="T15" fmla="*/ 80 h 200"/>
              <a:gd name="T16" fmla="*/ 500 w 600"/>
              <a:gd name="T17" fmla="*/ 80 h 200"/>
              <a:gd name="T18" fmla="*/ 504 w 600"/>
              <a:gd name="T19" fmla="*/ 80 h 200"/>
              <a:gd name="T20" fmla="*/ 554 w 600"/>
              <a:gd name="T21" fmla="*/ 38 h 200"/>
              <a:gd name="T22" fmla="*/ 543 w 600"/>
              <a:gd name="T23" fmla="*/ 65 h 200"/>
              <a:gd name="T24" fmla="*/ 523 w 600"/>
              <a:gd name="T25" fmla="*/ 92 h 200"/>
              <a:gd name="T26" fmla="*/ 496 w 600"/>
              <a:gd name="T27" fmla="*/ 119 h 200"/>
              <a:gd name="T28" fmla="*/ 462 w 600"/>
              <a:gd name="T29" fmla="*/ 146 h 200"/>
              <a:gd name="T30" fmla="*/ 419 w 600"/>
              <a:gd name="T31" fmla="*/ 165 h 200"/>
              <a:gd name="T32" fmla="*/ 377 w 600"/>
              <a:gd name="T33" fmla="*/ 177 h 200"/>
              <a:gd name="T34" fmla="*/ 335 w 600"/>
              <a:gd name="T35" fmla="*/ 184 h 200"/>
              <a:gd name="T36" fmla="*/ 289 w 600"/>
              <a:gd name="T37" fmla="*/ 184 h 200"/>
              <a:gd name="T38" fmla="*/ 246 w 600"/>
              <a:gd name="T39" fmla="*/ 180 h 200"/>
              <a:gd name="T40" fmla="*/ 208 w 600"/>
              <a:gd name="T41" fmla="*/ 173 h 200"/>
              <a:gd name="T42" fmla="*/ 166 w 600"/>
              <a:gd name="T43" fmla="*/ 157 h 200"/>
              <a:gd name="T44" fmla="*/ 131 w 600"/>
              <a:gd name="T45" fmla="*/ 142 h 200"/>
              <a:gd name="T46" fmla="*/ 93 w 600"/>
              <a:gd name="T47" fmla="*/ 123 h 200"/>
              <a:gd name="T48" fmla="*/ 62 w 600"/>
              <a:gd name="T49" fmla="*/ 96 h 200"/>
              <a:gd name="T50" fmla="*/ 8 w 600"/>
              <a:gd name="T51" fmla="*/ 38 h 200"/>
              <a:gd name="T52" fmla="*/ 4 w 600"/>
              <a:gd name="T53" fmla="*/ 38 h 200"/>
              <a:gd name="T54" fmla="*/ 0 w 600"/>
              <a:gd name="T55" fmla="*/ 42 h 200"/>
              <a:gd name="T56" fmla="*/ 23 w 600"/>
              <a:gd name="T57" fmla="*/ 80 h 200"/>
              <a:gd name="T58" fmla="*/ 54 w 600"/>
              <a:gd name="T59" fmla="*/ 111 h 200"/>
              <a:gd name="T60" fmla="*/ 93 w 600"/>
              <a:gd name="T61" fmla="*/ 138 h 200"/>
              <a:gd name="T62" fmla="*/ 131 w 600"/>
              <a:gd name="T63" fmla="*/ 161 h 200"/>
              <a:gd name="T64" fmla="*/ 173 w 600"/>
              <a:gd name="T65" fmla="*/ 177 h 200"/>
              <a:gd name="T66" fmla="*/ 216 w 600"/>
              <a:gd name="T67" fmla="*/ 192 h 200"/>
              <a:gd name="T68" fmla="*/ 258 w 600"/>
              <a:gd name="T69" fmla="*/ 200 h 200"/>
              <a:gd name="T70" fmla="*/ 300 w 600"/>
              <a:gd name="T71" fmla="*/ 200 h 200"/>
              <a:gd name="T72" fmla="*/ 350 w 600"/>
              <a:gd name="T73" fmla="*/ 200 h 200"/>
              <a:gd name="T74" fmla="*/ 396 w 600"/>
              <a:gd name="T75" fmla="*/ 192 h 200"/>
              <a:gd name="T76" fmla="*/ 443 w 600"/>
              <a:gd name="T77" fmla="*/ 177 h 200"/>
              <a:gd name="T78" fmla="*/ 481 w 600"/>
              <a:gd name="T79" fmla="*/ 154 h 200"/>
              <a:gd name="T80" fmla="*/ 508 w 600"/>
              <a:gd name="T81" fmla="*/ 130 h 200"/>
              <a:gd name="T82" fmla="*/ 535 w 600"/>
              <a:gd name="T83" fmla="*/ 107 h 200"/>
              <a:gd name="T84" fmla="*/ 558 w 600"/>
              <a:gd name="T85" fmla="*/ 80 h 200"/>
              <a:gd name="T86" fmla="*/ 573 w 600"/>
              <a:gd name="T87" fmla="*/ 50 h 200"/>
              <a:gd name="T88" fmla="*/ 585 w 600"/>
              <a:gd name="T89" fmla="*/ 123 h 200"/>
              <a:gd name="T90" fmla="*/ 589 w 600"/>
              <a:gd name="T91" fmla="*/ 130 h 200"/>
              <a:gd name="T92" fmla="*/ 593 w 600"/>
              <a:gd name="T93" fmla="*/ 130 h 200"/>
              <a:gd name="T94" fmla="*/ 596 w 600"/>
              <a:gd name="T95" fmla="*/ 127 h 200"/>
              <a:gd name="T96" fmla="*/ 600 w 600"/>
              <a:gd name="T97" fmla="*/ 119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0" h="200">
                <a:moveTo>
                  <a:pt x="600" y="119"/>
                </a:moveTo>
                <a:lnTo>
                  <a:pt x="593" y="65"/>
                </a:lnTo>
                <a:lnTo>
                  <a:pt x="585" y="7"/>
                </a:lnTo>
                <a:lnTo>
                  <a:pt x="581" y="0"/>
                </a:lnTo>
                <a:lnTo>
                  <a:pt x="573" y="3"/>
                </a:lnTo>
                <a:lnTo>
                  <a:pt x="496" y="73"/>
                </a:lnTo>
                <a:lnTo>
                  <a:pt x="496" y="77"/>
                </a:lnTo>
                <a:lnTo>
                  <a:pt x="496" y="80"/>
                </a:lnTo>
                <a:lnTo>
                  <a:pt x="500" y="80"/>
                </a:lnTo>
                <a:lnTo>
                  <a:pt x="504" y="80"/>
                </a:lnTo>
                <a:lnTo>
                  <a:pt x="554" y="38"/>
                </a:lnTo>
                <a:lnTo>
                  <a:pt x="543" y="65"/>
                </a:lnTo>
                <a:lnTo>
                  <a:pt x="523" y="92"/>
                </a:lnTo>
                <a:lnTo>
                  <a:pt x="496" y="119"/>
                </a:lnTo>
                <a:lnTo>
                  <a:pt x="462" y="146"/>
                </a:lnTo>
                <a:lnTo>
                  <a:pt x="419" y="165"/>
                </a:lnTo>
                <a:lnTo>
                  <a:pt x="377" y="177"/>
                </a:lnTo>
                <a:lnTo>
                  <a:pt x="335" y="184"/>
                </a:lnTo>
                <a:lnTo>
                  <a:pt x="289" y="184"/>
                </a:lnTo>
                <a:lnTo>
                  <a:pt x="246" y="180"/>
                </a:lnTo>
                <a:lnTo>
                  <a:pt x="208" y="173"/>
                </a:lnTo>
                <a:lnTo>
                  <a:pt x="166" y="157"/>
                </a:lnTo>
                <a:lnTo>
                  <a:pt x="131" y="142"/>
                </a:lnTo>
                <a:lnTo>
                  <a:pt x="93" y="123"/>
                </a:lnTo>
                <a:lnTo>
                  <a:pt x="62" y="96"/>
                </a:lnTo>
                <a:lnTo>
                  <a:pt x="8" y="38"/>
                </a:lnTo>
                <a:lnTo>
                  <a:pt x="4" y="38"/>
                </a:lnTo>
                <a:lnTo>
                  <a:pt x="0" y="42"/>
                </a:lnTo>
                <a:lnTo>
                  <a:pt x="23" y="80"/>
                </a:lnTo>
                <a:lnTo>
                  <a:pt x="54" y="111"/>
                </a:lnTo>
                <a:lnTo>
                  <a:pt x="93" y="138"/>
                </a:lnTo>
                <a:lnTo>
                  <a:pt x="131" y="161"/>
                </a:lnTo>
                <a:lnTo>
                  <a:pt x="173" y="177"/>
                </a:lnTo>
                <a:lnTo>
                  <a:pt x="216" y="192"/>
                </a:lnTo>
                <a:lnTo>
                  <a:pt x="258" y="200"/>
                </a:lnTo>
                <a:lnTo>
                  <a:pt x="300" y="200"/>
                </a:lnTo>
                <a:lnTo>
                  <a:pt x="350" y="200"/>
                </a:lnTo>
                <a:lnTo>
                  <a:pt x="396" y="192"/>
                </a:lnTo>
                <a:lnTo>
                  <a:pt x="443" y="177"/>
                </a:lnTo>
                <a:lnTo>
                  <a:pt x="481" y="154"/>
                </a:lnTo>
                <a:lnTo>
                  <a:pt x="508" y="130"/>
                </a:lnTo>
                <a:lnTo>
                  <a:pt x="535" y="107"/>
                </a:lnTo>
                <a:lnTo>
                  <a:pt x="558" y="80"/>
                </a:lnTo>
                <a:lnTo>
                  <a:pt x="573" y="50"/>
                </a:lnTo>
                <a:lnTo>
                  <a:pt x="585" y="123"/>
                </a:lnTo>
                <a:lnTo>
                  <a:pt x="589" y="130"/>
                </a:lnTo>
                <a:lnTo>
                  <a:pt x="593" y="130"/>
                </a:lnTo>
                <a:lnTo>
                  <a:pt x="596" y="127"/>
                </a:lnTo>
                <a:lnTo>
                  <a:pt x="600" y="119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9" name="Ellipse 28"/>
          <p:cNvSpPr/>
          <p:nvPr/>
        </p:nvSpPr>
        <p:spPr>
          <a:xfrm>
            <a:off x="7614222" y="3195166"/>
            <a:ext cx="1081825" cy="94552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6810695" y="4373781"/>
            <a:ext cx="1081825" cy="94552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5513792" y="5343127"/>
            <a:ext cx="1081825" cy="94552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3636383" y="5815887"/>
            <a:ext cx="1081825" cy="94552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8014746" y="2015911"/>
            <a:ext cx="1081825" cy="945520"/>
          </a:xfrm>
          <a:prstGeom prst="ellipse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Image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55134" y="1316890"/>
            <a:ext cx="1207807" cy="139656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988560" y="2652776"/>
            <a:ext cx="25673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0092CF"/>
                </a:solidFill>
              </a:rPr>
              <a:t>I</a:t>
            </a:r>
            <a:r>
              <a:rPr lang="fr-FR" b="1" i="1" dirty="0">
                <a:solidFill>
                  <a:srgbClr val="0092CF"/>
                </a:solidFill>
              </a:rPr>
              <a:t>nterventions primaires. 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555658" y="3698995"/>
            <a:ext cx="24572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BF9000"/>
                </a:solidFill>
              </a:rPr>
              <a:t>T</a:t>
            </a:r>
            <a:r>
              <a:rPr lang="fr-FR" b="1" i="1" dirty="0">
                <a:solidFill>
                  <a:srgbClr val="BF9000"/>
                </a:solidFill>
              </a:rPr>
              <a:t>ransports secondaires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555699" y="5023421"/>
            <a:ext cx="28657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548235"/>
                </a:solidFill>
              </a:rPr>
              <a:t>P</a:t>
            </a:r>
            <a:r>
              <a:rPr lang="fr-FR" b="1" i="1" dirty="0">
                <a:solidFill>
                  <a:srgbClr val="548235"/>
                </a:solidFill>
              </a:rPr>
              <a:t>lan de catastrophe (Orsec)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355369" y="5926962"/>
            <a:ext cx="4348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rgbClr val="9F0016"/>
                </a:solidFill>
              </a:rPr>
              <a:t>E</a:t>
            </a:r>
            <a:r>
              <a:rPr lang="fr-FR" b="1" i="1" dirty="0">
                <a:solidFill>
                  <a:srgbClr val="9F0016"/>
                </a:solidFill>
              </a:rPr>
              <a:t>nseignements et formations (secourisme).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75573" y="6334167"/>
            <a:ext cx="1556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dirty="0">
                <a:solidFill>
                  <a:schemeClr val="accent3">
                    <a:lumMod val="50000"/>
                  </a:schemeClr>
                </a:solidFill>
              </a:rPr>
              <a:t>I</a:t>
            </a:r>
            <a:r>
              <a:rPr lang="fr-FR" b="1" i="1" dirty="0">
                <a:solidFill>
                  <a:schemeClr val="accent3">
                    <a:lumMod val="50000"/>
                  </a:schemeClr>
                </a:solidFill>
              </a:rPr>
              <a:t>nformations. </a:t>
            </a:r>
          </a:p>
        </p:txBody>
      </p:sp>
      <p:pic>
        <p:nvPicPr>
          <p:cNvPr id="42" name="Imag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690" y="2900233"/>
            <a:ext cx="1299870" cy="881473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710" y="3932730"/>
            <a:ext cx="1510435" cy="1256668"/>
          </a:xfrm>
          <a:prstGeom prst="rect">
            <a:avLst/>
          </a:prstGeom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933" y="4982157"/>
            <a:ext cx="1366471" cy="1005858"/>
          </a:xfrm>
          <a:prstGeom prst="rect">
            <a:avLst/>
          </a:prstGeom>
        </p:spPr>
      </p:pic>
      <p:pic>
        <p:nvPicPr>
          <p:cNvPr id="47" name="Image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94412" y="4986721"/>
            <a:ext cx="1424440" cy="1578279"/>
          </a:xfrm>
          <a:prstGeom prst="rect">
            <a:avLst/>
          </a:prstGeom>
        </p:spPr>
      </p:pic>
      <p:sp>
        <p:nvSpPr>
          <p:cNvPr id="48" name="Titre 1"/>
          <p:cNvSpPr>
            <a:spLocks noGrp="1"/>
          </p:cNvSpPr>
          <p:nvPr>
            <p:ph type="title"/>
          </p:nvPr>
        </p:nvSpPr>
        <p:spPr>
          <a:xfrm>
            <a:off x="343326" y="488655"/>
            <a:ext cx="5711378" cy="493293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MISSIONS 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DU </a:t>
            </a:r>
            <a:r>
              <a:rPr lang="fr-F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SAMU 21</a:t>
            </a: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/>
            </a:r>
            <a:b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126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1834" y="391735"/>
            <a:ext cx="10515600" cy="7167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MISSIONS PRIMAIRES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896" y="1096782"/>
            <a:ext cx="2066925" cy="22193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993322" y="1375447"/>
            <a:ext cx="84914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i="1" dirty="0">
                <a:solidFill>
                  <a:srgbClr val="ED7D31">
                    <a:lumMod val="75000"/>
                  </a:srgbClr>
                </a:solidFill>
              </a:rPr>
              <a:t>Intervention sur les lieux en dehors de l’hôpital (domicile, voie </a:t>
            </a:r>
          </a:p>
          <a:p>
            <a:r>
              <a:rPr lang="fr-FR" sz="2400" b="1" i="1" dirty="0">
                <a:solidFill>
                  <a:srgbClr val="ED7D31">
                    <a:lumMod val="75000"/>
                  </a:srgbClr>
                </a:solidFill>
              </a:rPr>
              <a:t>publique, établissement ……).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2930883" y="2384608"/>
            <a:ext cx="6457143" cy="4323809"/>
            <a:chOff x="6089025" y="1589067"/>
            <a:chExt cx="6457143" cy="4323809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89025" y="1589067"/>
              <a:ext cx="6457143" cy="4323809"/>
            </a:xfrm>
            <a:prstGeom prst="rect">
              <a:avLst/>
            </a:prstGeom>
          </p:spPr>
        </p:pic>
        <p:sp>
          <p:nvSpPr>
            <p:cNvPr id="8" name="Ellipse 7"/>
            <p:cNvSpPr/>
            <p:nvPr/>
          </p:nvSpPr>
          <p:spPr>
            <a:xfrm>
              <a:off x="7534141" y="3146599"/>
              <a:ext cx="2266682" cy="204358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prstClr val="white"/>
                </a:solidFill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3140347" y="3763976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Maintien/relance des </a:t>
            </a:r>
            <a:endParaRPr lang="fr-FR" sz="2400" b="1" dirty="0" smtClean="0">
              <a:solidFill>
                <a:srgbClr val="4472C4">
                  <a:lumMod val="50000"/>
                </a:srgbClr>
              </a:solidFill>
            </a:endParaRPr>
          </a:p>
          <a:p>
            <a:r>
              <a:rPr lang="fr-FR" sz="2400" b="1" dirty="0" smtClean="0">
                <a:solidFill>
                  <a:srgbClr val="4472C4">
                    <a:lumMod val="50000"/>
                  </a:srgbClr>
                </a:solidFill>
              </a:rPr>
              <a:t>     fonctions </a:t>
            </a: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vitales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Diagnostic et bilan initial.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Transmission </a:t>
            </a:r>
            <a:r>
              <a:rPr lang="fr-FR" sz="2400" b="1" dirty="0" smtClean="0">
                <a:solidFill>
                  <a:srgbClr val="4472C4">
                    <a:lumMod val="50000"/>
                  </a:srgbClr>
                </a:solidFill>
              </a:rPr>
              <a:t>à </a:t>
            </a: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la régulation.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4472C4">
                    <a:lumMod val="50000"/>
                  </a:srgbClr>
                </a:solidFill>
              </a:rPr>
              <a:t>Transport médicalisé → service concerné</a:t>
            </a:r>
            <a:r>
              <a:rPr lang="fr-FR" dirty="0">
                <a:solidFill>
                  <a:prstClr val="black"/>
                </a:solidFill>
              </a:rPr>
              <a:t>. </a:t>
            </a:r>
          </a:p>
        </p:txBody>
      </p:sp>
      <p:sp>
        <p:nvSpPr>
          <p:cNvPr id="6" name="Rectangle 5"/>
          <p:cNvSpPr/>
          <p:nvPr/>
        </p:nvSpPr>
        <p:spPr>
          <a:xfrm rot="1298048">
            <a:off x="7274642" y="4146279"/>
            <a:ext cx="1207382" cy="523220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fr-FR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BUT</a:t>
            </a:r>
            <a:endParaRPr lang="fr-FR" sz="2800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9594088" y="1096782"/>
            <a:ext cx="2691880" cy="2100058"/>
            <a:chOff x="234200" y="1930507"/>
            <a:chExt cx="2691880" cy="2100058"/>
          </a:xfrm>
        </p:grpSpPr>
        <p:pic>
          <p:nvPicPr>
            <p:cNvPr id="12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brightnessContrast bright="71000" contrast="-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4200" y="3039581"/>
              <a:ext cx="2691880" cy="990984"/>
            </a:xfrm>
            <a:prstGeom prst="rect">
              <a:avLst/>
            </a:prstGeom>
          </p:spPr>
        </p:pic>
        <p:grpSp>
          <p:nvGrpSpPr>
            <p:cNvPr id="13" name="Group 9"/>
            <p:cNvGrpSpPr/>
            <p:nvPr/>
          </p:nvGrpSpPr>
          <p:grpSpPr>
            <a:xfrm>
              <a:off x="701163" y="1930507"/>
              <a:ext cx="1659910" cy="1492966"/>
              <a:chOff x="454179" y="2390450"/>
              <a:chExt cx="1062037" cy="955224"/>
            </a:xfrm>
          </p:grpSpPr>
          <p:sp>
            <p:nvSpPr>
              <p:cNvPr id="14" name="Flowchart: Process 5"/>
              <p:cNvSpPr/>
              <p:nvPr/>
            </p:nvSpPr>
            <p:spPr>
              <a:xfrm>
                <a:off x="587360" y="2507650"/>
                <a:ext cx="773146" cy="838024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10000 h 10000"/>
                  <a:gd name="connsiteX3" fmla="*/ 0 w 10000"/>
                  <a:gd name="connsiteY3" fmla="*/ 10000 h 10000"/>
                  <a:gd name="connsiteX4" fmla="*/ 0 w 10000"/>
                  <a:gd name="connsiteY4" fmla="*/ 0 h 10000"/>
                  <a:gd name="connsiteX0" fmla="*/ 0 w 10000"/>
                  <a:gd name="connsiteY0" fmla="*/ 0 h 10983"/>
                  <a:gd name="connsiteX1" fmla="*/ 10000 w 10000"/>
                  <a:gd name="connsiteY1" fmla="*/ 983 h 10983"/>
                  <a:gd name="connsiteX2" fmla="*/ 10000 w 10000"/>
                  <a:gd name="connsiteY2" fmla="*/ 10983 h 10983"/>
                  <a:gd name="connsiteX3" fmla="*/ 0 w 10000"/>
                  <a:gd name="connsiteY3" fmla="*/ 10983 h 10983"/>
                  <a:gd name="connsiteX4" fmla="*/ 0 w 10000"/>
                  <a:gd name="connsiteY4" fmla="*/ 0 h 10983"/>
                  <a:gd name="connsiteX0" fmla="*/ 200 w 10200"/>
                  <a:gd name="connsiteY0" fmla="*/ 0 h 11099"/>
                  <a:gd name="connsiteX1" fmla="*/ 10200 w 10200"/>
                  <a:gd name="connsiteY1" fmla="*/ 983 h 11099"/>
                  <a:gd name="connsiteX2" fmla="*/ 10200 w 10200"/>
                  <a:gd name="connsiteY2" fmla="*/ 10983 h 11099"/>
                  <a:gd name="connsiteX3" fmla="*/ 0 w 10200"/>
                  <a:gd name="connsiteY3" fmla="*/ 11099 h 11099"/>
                  <a:gd name="connsiteX4" fmla="*/ 200 w 10200"/>
                  <a:gd name="connsiteY4" fmla="*/ 0 h 11099"/>
                  <a:gd name="connsiteX0" fmla="*/ 200 w 10200"/>
                  <a:gd name="connsiteY0" fmla="*/ 0 h 11099"/>
                  <a:gd name="connsiteX1" fmla="*/ 10167 w 10200"/>
                  <a:gd name="connsiteY1" fmla="*/ 694 h 11099"/>
                  <a:gd name="connsiteX2" fmla="*/ 10200 w 10200"/>
                  <a:gd name="connsiteY2" fmla="*/ 10983 h 11099"/>
                  <a:gd name="connsiteX3" fmla="*/ 0 w 10200"/>
                  <a:gd name="connsiteY3" fmla="*/ 11099 h 11099"/>
                  <a:gd name="connsiteX4" fmla="*/ 200 w 10200"/>
                  <a:gd name="connsiteY4" fmla="*/ 0 h 11099"/>
                  <a:gd name="connsiteX0" fmla="*/ 200 w 10200"/>
                  <a:gd name="connsiteY0" fmla="*/ 0 h 11099"/>
                  <a:gd name="connsiteX1" fmla="*/ 10067 w 10200"/>
                  <a:gd name="connsiteY1" fmla="*/ 289 h 11099"/>
                  <a:gd name="connsiteX2" fmla="*/ 10200 w 10200"/>
                  <a:gd name="connsiteY2" fmla="*/ 10983 h 11099"/>
                  <a:gd name="connsiteX3" fmla="*/ 0 w 10200"/>
                  <a:gd name="connsiteY3" fmla="*/ 11099 h 11099"/>
                  <a:gd name="connsiteX4" fmla="*/ 200 w 10200"/>
                  <a:gd name="connsiteY4" fmla="*/ 0 h 11099"/>
                  <a:gd name="connsiteX0" fmla="*/ 200 w 10200"/>
                  <a:gd name="connsiteY0" fmla="*/ 0 h 11099"/>
                  <a:gd name="connsiteX1" fmla="*/ 5267 w 10200"/>
                  <a:gd name="connsiteY1" fmla="*/ 116 h 11099"/>
                  <a:gd name="connsiteX2" fmla="*/ 10067 w 10200"/>
                  <a:gd name="connsiteY2" fmla="*/ 289 h 11099"/>
                  <a:gd name="connsiteX3" fmla="*/ 10200 w 10200"/>
                  <a:gd name="connsiteY3" fmla="*/ 10983 h 11099"/>
                  <a:gd name="connsiteX4" fmla="*/ 0 w 10200"/>
                  <a:gd name="connsiteY4" fmla="*/ 11099 h 11099"/>
                  <a:gd name="connsiteX5" fmla="*/ 200 w 10200"/>
                  <a:gd name="connsiteY5" fmla="*/ 0 h 11099"/>
                  <a:gd name="connsiteX0" fmla="*/ 200 w 10200"/>
                  <a:gd name="connsiteY0" fmla="*/ 7687 h 18786"/>
                  <a:gd name="connsiteX1" fmla="*/ 5167 w 10200"/>
                  <a:gd name="connsiteY1" fmla="*/ 0 h 18786"/>
                  <a:gd name="connsiteX2" fmla="*/ 10067 w 10200"/>
                  <a:gd name="connsiteY2" fmla="*/ 7976 h 18786"/>
                  <a:gd name="connsiteX3" fmla="*/ 10200 w 10200"/>
                  <a:gd name="connsiteY3" fmla="*/ 18670 h 18786"/>
                  <a:gd name="connsiteX4" fmla="*/ 0 w 10200"/>
                  <a:gd name="connsiteY4" fmla="*/ 18786 h 18786"/>
                  <a:gd name="connsiteX5" fmla="*/ 200 w 10200"/>
                  <a:gd name="connsiteY5" fmla="*/ 7687 h 187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200" h="18786">
                    <a:moveTo>
                      <a:pt x="200" y="7687"/>
                    </a:moveTo>
                    <a:lnTo>
                      <a:pt x="5167" y="0"/>
                    </a:lnTo>
                    <a:lnTo>
                      <a:pt x="10067" y="7976"/>
                    </a:lnTo>
                    <a:cubicBezTo>
                      <a:pt x="10078" y="11406"/>
                      <a:pt x="10189" y="15240"/>
                      <a:pt x="10200" y="18670"/>
                    </a:cubicBezTo>
                    <a:lnTo>
                      <a:pt x="0" y="18786"/>
                    </a:lnTo>
                    <a:cubicBezTo>
                      <a:pt x="67" y="15086"/>
                      <a:pt x="133" y="11387"/>
                      <a:pt x="200" y="7687"/>
                    </a:cubicBezTo>
                    <a:close/>
                  </a:path>
                </a:pathLst>
              </a:custGeom>
              <a:gradFill>
                <a:gsLst>
                  <a:gs pos="75000">
                    <a:srgbClr val="CCCCCC"/>
                  </a:gs>
                  <a:gs pos="98000">
                    <a:sysClr val="window" lastClr="FFFFFF">
                      <a:lumMod val="65000"/>
                    </a:sysClr>
                  </a:gs>
                  <a:gs pos="8000">
                    <a:sysClr val="window" lastClr="FFFFFF">
                      <a:lumMod val="95000"/>
                    </a:sysClr>
                  </a:gs>
                </a:gsLst>
                <a:lin ang="5400000" scaled="1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ound Same Side Corner Rectangle 11"/>
              <p:cNvSpPr/>
              <p:nvPr/>
            </p:nvSpPr>
            <p:spPr>
              <a:xfrm>
                <a:off x="836279" y="2903057"/>
                <a:ext cx="263398" cy="437527"/>
              </a:xfrm>
              <a:prstGeom prst="round2SameRect">
                <a:avLst/>
              </a:prstGeom>
              <a:gradFill flip="none" rotWithShape="1">
                <a:gsLst>
                  <a:gs pos="75000">
                    <a:srgbClr val="B45608"/>
                  </a:gs>
                  <a:gs pos="98000">
                    <a:srgbClr val="F79646">
                      <a:lumMod val="50000"/>
                    </a:srgbClr>
                  </a:gs>
                  <a:gs pos="8000">
                    <a:srgbClr val="F8A764"/>
                  </a:gs>
                </a:gsLst>
                <a:lin ang="162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3"/>
              <p:cNvSpPr/>
              <p:nvPr/>
            </p:nvSpPr>
            <p:spPr>
              <a:xfrm>
                <a:off x="454179" y="2390450"/>
                <a:ext cx="1062037" cy="571826"/>
              </a:xfrm>
              <a:custGeom>
                <a:avLst/>
                <a:gdLst>
                  <a:gd name="connsiteX0" fmla="*/ 0 w 666750"/>
                  <a:gd name="connsiteY0" fmla="*/ 0 h 595312"/>
                  <a:gd name="connsiteX1" fmla="*/ 666750 w 666750"/>
                  <a:gd name="connsiteY1" fmla="*/ 0 h 595312"/>
                  <a:gd name="connsiteX2" fmla="*/ 666750 w 666750"/>
                  <a:gd name="connsiteY2" fmla="*/ 595312 h 595312"/>
                  <a:gd name="connsiteX3" fmla="*/ 0 w 666750"/>
                  <a:gd name="connsiteY3" fmla="*/ 595312 h 595312"/>
                  <a:gd name="connsiteX4" fmla="*/ 0 w 666750"/>
                  <a:gd name="connsiteY4" fmla="*/ 0 h 595312"/>
                  <a:gd name="connsiteX0" fmla="*/ 0 w 871537"/>
                  <a:gd name="connsiteY0" fmla="*/ 445294 h 595312"/>
                  <a:gd name="connsiteX1" fmla="*/ 871537 w 871537"/>
                  <a:gd name="connsiteY1" fmla="*/ 0 h 595312"/>
                  <a:gd name="connsiteX2" fmla="*/ 871537 w 871537"/>
                  <a:gd name="connsiteY2" fmla="*/ 595312 h 595312"/>
                  <a:gd name="connsiteX3" fmla="*/ 204787 w 871537"/>
                  <a:gd name="connsiteY3" fmla="*/ 595312 h 595312"/>
                  <a:gd name="connsiteX4" fmla="*/ 0 w 871537"/>
                  <a:gd name="connsiteY4" fmla="*/ 445294 h 595312"/>
                  <a:gd name="connsiteX0" fmla="*/ 0 w 871537"/>
                  <a:gd name="connsiteY0" fmla="*/ 445294 h 595312"/>
                  <a:gd name="connsiteX1" fmla="*/ 521494 w 871537"/>
                  <a:gd name="connsiteY1" fmla="*/ 176213 h 595312"/>
                  <a:gd name="connsiteX2" fmla="*/ 871537 w 871537"/>
                  <a:gd name="connsiteY2" fmla="*/ 0 h 595312"/>
                  <a:gd name="connsiteX3" fmla="*/ 871537 w 871537"/>
                  <a:gd name="connsiteY3" fmla="*/ 595312 h 595312"/>
                  <a:gd name="connsiteX4" fmla="*/ 204787 w 871537"/>
                  <a:gd name="connsiteY4" fmla="*/ 595312 h 595312"/>
                  <a:gd name="connsiteX5" fmla="*/ 0 w 871537"/>
                  <a:gd name="connsiteY5" fmla="*/ 445294 h 595312"/>
                  <a:gd name="connsiteX0" fmla="*/ 0 w 871537"/>
                  <a:gd name="connsiteY0" fmla="*/ 450056 h 600074"/>
                  <a:gd name="connsiteX1" fmla="*/ 500063 w 871537"/>
                  <a:gd name="connsiteY1" fmla="*/ 0 h 600074"/>
                  <a:gd name="connsiteX2" fmla="*/ 871537 w 871537"/>
                  <a:gd name="connsiteY2" fmla="*/ 4762 h 600074"/>
                  <a:gd name="connsiteX3" fmla="*/ 871537 w 871537"/>
                  <a:gd name="connsiteY3" fmla="*/ 600074 h 600074"/>
                  <a:gd name="connsiteX4" fmla="*/ 204787 w 871537"/>
                  <a:gd name="connsiteY4" fmla="*/ 600074 h 600074"/>
                  <a:gd name="connsiteX5" fmla="*/ 0 w 871537"/>
                  <a:gd name="connsiteY5" fmla="*/ 450056 h 600074"/>
                  <a:gd name="connsiteX0" fmla="*/ 0 w 871537"/>
                  <a:gd name="connsiteY0" fmla="*/ 450056 h 600074"/>
                  <a:gd name="connsiteX1" fmla="*/ 500063 w 871537"/>
                  <a:gd name="connsiteY1" fmla="*/ 0 h 600074"/>
                  <a:gd name="connsiteX2" fmla="*/ 692944 w 871537"/>
                  <a:gd name="connsiteY2" fmla="*/ 135730 h 600074"/>
                  <a:gd name="connsiteX3" fmla="*/ 871537 w 871537"/>
                  <a:gd name="connsiteY3" fmla="*/ 600074 h 600074"/>
                  <a:gd name="connsiteX4" fmla="*/ 204787 w 871537"/>
                  <a:gd name="connsiteY4" fmla="*/ 600074 h 600074"/>
                  <a:gd name="connsiteX5" fmla="*/ 0 w 871537"/>
                  <a:gd name="connsiteY5" fmla="*/ 450056 h 600074"/>
                  <a:gd name="connsiteX0" fmla="*/ 0 w 871537"/>
                  <a:gd name="connsiteY0" fmla="*/ 461962 h 611980"/>
                  <a:gd name="connsiteX1" fmla="*/ 502444 w 871537"/>
                  <a:gd name="connsiteY1" fmla="*/ 0 h 611980"/>
                  <a:gd name="connsiteX2" fmla="*/ 692944 w 871537"/>
                  <a:gd name="connsiteY2" fmla="*/ 147636 h 611980"/>
                  <a:gd name="connsiteX3" fmla="*/ 871537 w 871537"/>
                  <a:gd name="connsiteY3" fmla="*/ 611980 h 611980"/>
                  <a:gd name="connsiteX4" fmla="*/ 204787 w 871537"/>
                  <a:gd name="connsiteY4" fmla="*/ 611980 h 611980"/>
                  <a:gd name="connsiteX5" fmla="*/ 0 w 871537"/>
                  <a:gd name="connsiteY5" fmla="*/ 461962 h 611980"/>
                  <a:gd name="connsiteX0" fmla="*/ 0 w 871537"/>
                  <a:gd name="connsiteY0" fmla="*/ 431005 h 581023"/>
                  <a:gd name="connsiteX1" fmla="*/ 469106 w 871537"/>
                  <a:gd name="connsiteY1" fmla="*/ 0 h 581023"/>
                  <a:gd name="connsiteX2" fmla="*/ 692944 w 871537"/>
                  <a:gd name="connsiteY2" fmla="*/ 116679 h 581023"/>
                  <a:gd name="connsiteX3" fmla="*/ 871537 w 871537"/>
                  <a:gd name="connsiteY3" fmla="*/ 581023 h 581023"/>
                  <a:gd name="connsiteX4" fmla="*/ 204787 w 871537"/>
                  <a:gd name="connsiteY4" fmla="*/ 581023 h 581023"/>
                  <a:gd name="connsiteX5" fmla="*/ 0 w 871537"/>
                  <a:gd name="connsiteY5" fmla="*/ 431005 h 581023"/>
                  <a:gd name="connsiteX0" fmla="*/ 0 w 871537"/>
                  <a:gd name="connsiteY0" fmla="*/ 431005 h 581023"/>
                  <a:gd name="connsiteX1" fmla="*/ 469106 w 871537"/>
                  <a:gd name="connsiteY1" fmla="*/ 0 h 581023"/>
                  <a:gd name="connsiteX2" fmla="*/ 578644 w 871537"/>
                  <a:gd name="connsiteY2" fmla="*/ 59530 h 581023"/>
                  <a:gd name="connsiteX3" fmla="*/ 692944 w 871537"/>
                  <a:gd name="connsiteY3" fmla="*/ 116679 h 581023"/>
                  <a:gd name="connsiteX4" fmla="*/ 871537 w 871537"/>
                  <a:gd name="connsiteY4" fmla="*/ 581023 h 581023"/>
                  <a:gd name="connsiteX5" fmla="*/ 204787 w 871537"/>
                  <a:gd name="connsiteY5" fmla="*/ 581023 h 581023"/>
                  <a:gd name="connsiteX6" fmla="*/ 0 w 871537"/>
                  <a:gd name="connsiteY6" fmla="*/ 431005 h 581023"/>
                  <a:gd name="connsiteX0" fmla="*/ 0 w 871537"/>
                  <a:gd name="connsiteY0" fmla="*/ 433388 h 583406"/>
                  <a:gd name="connsiteX1" fmla="*/ 469106 w 871537"/>
                  <a:gd name="connsiteY1" fmla="*/ 2383 h 583406"/>
                  <a:gd name="connsiteX2" fmla="*/ 595313 w 871537"/>
                  <a:gd name="connsiteY2" fmla="*/ 0 h 583406"/>
                  <a:gd name="connsiteX3" fmla="*/ 692944 w 871537"/>
                  <a:gd name="connsiteY3" fmla="*/ 119062 h 583406"/>
                  <a:gd name="connsiteX4" fmla="*/ 871537 w 871537"/>
                  <a:gd name="connsiteY4" fmla="*/ 583406 h 583406"/>
                  <a:gd name="connsiteX5" fmla="*/ 204787 w 871537"/>
                  <a:gd name="connsiteY5" fmla="*/ 583406 h 583406"/>
                  <a:gd name="connsiteX6" fmla="*/ 0 w 871537"/>
                  <a:gd name="connsiteY6" fmla="*/ 433388 h 583406"/>
                  <a:gd name="connsiteX0" fmla="*/ 0 w 871537"/>
                  <a:gd name="connsiteY0" fmla="*/ 459059 h 609077"/>
                  <a:gd name="connsiteX1" fmla="*/ 469106 w 871537"/>
                  <a:gd name="connsiteY1" fmla="*/ 28054 h 609077"/>
                  <a:gd name="connsiteX2" fmla="*/ 595313 w 871537"/>
                  <a:gd name="connsiteY2" fmla="*/ 25671 h 609077"/>
                  <a:gd name="connsiteX3" fmla="*/ 692944 w 871537"/>
                  <a:gd name="connsiteY3" fmla="*/ 144733 h 609077"/>
                  <a:gd name="connsiteX4" fmla="*/ 871537 w 871537"/>
                  <a:gd name="connsiteY4" fmla="*/ 609077 h 609077"/>
                  <a:gd name="connsiteX5" fmla="*/ 204787 w 871537"/>
                  <a:gd name="connsiteY5" fmla="*/ 609077 h 609077"/>
                  <a:gd name="connsiteX6" fmla="*/ 0 w 871537"/>
                  <a:gd name="connsiteY6" fmla="*/ 459059 h 609077"/>
                  <a:gd name="connsiteX0" fmla="*/ 0 w 871537"/>
                  <a:gd name="connsiteY0" fmla="*/ 470949 h 620967"/>
                  <a:gd name="connsiteX1" fmla="*/ 469106 w 871537"/>
                  <a:gd name="connsiteY1" fmla="*/ 39944 h 620967"/>
                  <a:gd name="connsiteX2" fmla="*/ 595313 w 871537"/>
                  <a:gd name="connsiteY2" fmla="*/ 37561 h 620967"/>
                  <a:gd name="connsiteX3" fmla="*/ 692944 w 871537"/>
                  <a:gd name="connsiteY3" fmla="*/ 156623 h 620967"/>
                  <a:gd name="connsiteX4" fmla="*/ 871537 w 871537"/>
                  <a:gd name="connsiteY4" fmla="*/ 620967 h 620967"/>
                  <a:gd name="connsiteX5" fmla="*/ 204787 w 871537"/>
                  <a:gd name="connsiteY5" fmla="*/ 620967 h 620967"/>
                  <a:gd name="connsiteX6" fmla="*/ 0 w 871537"/>
                  <a:gd name="connsiteY6" fmla="*/ 470949 h 620967"/>
                  <a:gd name="connsiteX0" fmla="*/ 0 w 871537"/>
                  <a:gd name="connsiteY0" fmla="*/ 470949 h 620967"/>
                  <a:gd name="connsiteX1" fmla="*/ 469106 w 871537"/>
                  <a:gd name="connsiteY1" fmla="*/ 39944 h 620967"/>
                  <a:gd name="connsiteX2" fmla="*/ 595313 w 871537"/>
                  <a:gd name="connsiteY2" fmla="*/ 37561 h 620967"/>
                  <a:gd name="connsiteX3" fmla="*/ 692944 w 871537"/>
                  <a:gd name="connsiteY3" fmla="*/ 156623 h 620967"/>
                  <a:gd name="connsiteX4" fmla="*/ 704850 w 871537"/>
                  <a:gd name="connsiteY4" fmla="*/ 199488 h 620967"/>
                  <a:gd name="connsiteX5" fmla="*/ 871537 w 871537"/>
                  <a:gd name="connsiteY5" fmla="*/ 620967 h 620967"/>
                  <a:gd name="connsiteX6" fmla="*/ 204787 w 871537"/>
                  <a:gd name="connsiteY6" fmla="*/ 620967 h 620967"/>
                  <a:gd name="connsiteX7" fmla="*/ 0 w 871537"/>
                  <a:gd name="connsiteY7" fmla="*/ 470949 h 620967"/>
                  <a:gd name="connsiteX0" fmla="*/ 0 w 871537"/>
                  <a:gd name="connsiteY0" fmla="*/ 470949 h 620967"/>
                  <a:gd name="connsiteX1" fmla="*/ 469106 w 871537"/>
                  <a:gd name="connsiteY1" fmla="*/ 39944 h 620967"/>
                  <a:gd name="connsiteX2" fmla="*/ 595313 w 871537"/>
                  <a:gd name="connsiteY2" fmla="*/ 37561 h 620967"/>
                  <a:gd name="connsiteX3" fmla="*/ 692944 w 871537"/>
                  <a:gd name="connsiteY3" fmla="*/ 156623 h 620967"/>
                  <a:gd name="connsiteX4" fmla="*/ 716756 w 871537"/>
                  <a:gd name="connsiteY4" fmla="*/ 89950 h 620967"/>
                  <a:gd name="connsiteX5" fmla="*/ 871537 w 871537"/>
                  <a:gd name="connsiteY5" fmla="*/ 620967 h 620967"/>
                  <a:gd name="connsiteX6" fmla="*/ 204787 w 871537"/>
                  <a:gd name="connsiteY6" fmla="*/ 620967 h 620967"/>
                  <a:gd name="connsiteX7" fmla="*/ 0 w 871537"/>
                  <a:gd name="connsiteY7" fmla="*/ 470949 h 620967"/>
                  <a:gd name="connsiteX0" fmla="*/ 0 w 871537"/>
                  <a:gd name="connsiteY0" fmla="*/ 470949 h 620967"/>
                  <a:gd name="connsiteX1" fmla="*/ 469106 w 871537"/>
                  <a:gd name="connsiteY1" fmla="*/ 39944 h 620967"/>
                  <a:gd name="connsiteX2" fmla="*/ 595313 w 871537"/>
                  <a:gd name="connsiteY2" fmla="*/ 37561 h 620967"/>
                  <a:gd name="connsiteX3" fmla="*/ 692944 w 871537"/>
                  <a:gd name="connsiteY3" fmla="*/ 156623 h 620967"/>
                  <a:gd name="connsiteX4" fmla="*/ 707231 w 871537"/>
                  <a:gd name="connsiteY4" fmla="*/ 87569 h 620967"/>
                  <a:gd name="connsiteX5" fmla="*/ 871537 w 871537"/>
                  <a:gd name="connsiteY5" fmla="*/ 620967 h 620967"/>
                  <a:gd name="connsiteX6" fmla="*/ 204787 w 871537"/>
                  <a:gd name="connsiteY6" fmla="*/ 620967 h 620967"/>
                  <a:gd name="connsiteX7" fmla="*/ 0 w 871537"/>
                  <a:gd name="connsiteY7" fmla="*/ 470949 h 620967"/>
                  <a:gd name="connsiteX0" fmla="*/ 0 w 900112"/>
                  <a:gd name="connsiteY0" fmla="*/ 470949 h 620967"/>
                  <a:gd name="connsiteX1" fmla="*/ 469106 w 900112"/>
                  <a:gd name="connsiteY1" fmla="*/ 39944 h 620967"/>
                  <a:gd name="connsiteX2" fmla="*/ 595313 w 900112"/>
                  <a:gd name="connsiteY2" fmla="*/ 37561 h 620967"/>
                  <a:gd name="connsiteX3" fmla="*/ 692944 w 900112"/>
                  <a:gd name="connsiteY3" fmla="*/ 156623 h 620967"/>
                  <a:gd name="connsiteX4" fmla="*/ 707231 w 900112"/>
                  <a:gd name="connsiteY4" fmla="*/ 87569 h 620967"/>
                  <a:gd name="connsiteX5" fmla="*/ 900112 w 900112"/>
                  <a:gd name="connsiteY5" fmla="*/ 125667 h 620967"/>
                  <a:gd name="connsiteX6" fmla="*/ 204787 w 900112"/>
                  <a:gd name="connsiteY6" fmla="*/ 620967 h 620967"/>
                  <a:gd name="connsiteX7" fmla="*/ 0 w 900112"/>
                  <a:gd name="connsiteY7" fmla="*/ 470949 h 620967"/>
                  <a:gd name="connsiteX0" fmla="*/ 0 w 900112"/>
                  <a:gd name="connsiteY0" fmla="*/ 470949 h 620967"/>
                  <a:gd name="connsiteX1" fmla="*/ 469106 w 900112"/>
                  <a:gd name="connsiteY1" fmla="*/ 39944 h 620967"/>
                  <a:gd name="connsiteX2" fmla="*/ 595313 w 900112"/>
                  <a:gd name="connsiteY2" fmla="*/ 37561 h 620967"/>
                  <a:gd name="connsiteX3" fmla="*/ 692944 w 900112"/>
                  <a:gd name="connsiteY3" fmla="*/ 156623 h 620967"/>
                  <a:gd name="connsiteX4" fmla="*/ 707231 w 900112"/>
                  <a:gd name="connsiteY4" fmla="*/ 87569 h 620967"/>
                  <a:gd name="connsiteX5" fmla="*/ 900112 w 900112"/>
                  <a:gd name="connsiteY5" fmla="*/ 125667 h 620967"/>
                  <a:gd name="connsiteX6" fmla="*/ 766762 w 900112"/>
                  <a:gd name="connsiteY6" fmla="*/ 213775 h 620967"/>
                  <a:gd name="connsiteX7" fmla="*/ 204787 w 900112"/>
                  <a:gd name="connsiteY7" fmla="*/ 620967 h 620967"/>
                  <a:gd name="connsiteX8" fmla="*/ 0 w 900112"/>
                  <a:gd name="connsiteY8" fmla="*/ 470949 h 620967"/>
                  <a:gd name="connsiteX0" fmla="*/ 0 w 900112"/>
                  <a:gd name="connsiteY0" fmla="*/ 470949 h 620967"/>
                  <a:gd name="connsiteX1" fmla="*/ 469106 w 900112"/>
                  <a:gd name="connsiteY1" fmla="*/ 39944 h 620967"/>
                  <a:gd name="connsiteX2" fmla="*/ 595313 w 900112"/>
                  <a:gd name="connsiteY2" fmla="*/ 37561 h 620967"/>
                  <a:gd name="connsiteX3" fmla="*/ 692944 w 900112"/>
                  <a:gd name="connsiteY3" fmla="*/ 156623 h 620967"/>
                  <a:gd name="connsiteX4" fmla="*/ 707231 w 900112"/>
                  <a:gd name="connsiteY4" fmla="*/ 87569 h 620967"/>
                  <a:gd name="connsiteX5" fmla="*/ 900112 w 900112"/>
                  <a:gd name="connsiteY5" fmla="*/ 125667 h 620967"/>
                  <a:gd name="connsiteX6" fmla="*/ 866774 w 900112"/>
                  <a:gd name="connsiteY6" fmla="*/ 309025 h 620967"/>
                  <a:gd name="connsiteX7" fmla="*/ 204787 w 900112"/>
                  <a:gd name="connsiteY7" fmla="*/ 620967 h 620967"/>
                  <a:gd name="connsiteX8" fmla="*/ 0 w 900112"/>
                  <a:gd name="connsiteY8" fmla="*/ 470949 h 620967"/>
                  <a:gd name="connsiteX0" fmla="*/ 0 w 897731"/>
                  <a:gd name="connsiteY0" fmla="*/ 470949 h 620967"/>
                  <a:gd name="connsiteX1" fmla="*/ 469106 w 897731"/>
                  <a:gd name="connsiteY1" fmla="*/ 39944 h 620967"/>
                  <a:gd name="connsiteX2" fmla="*/ 595313 w 897731"/>
                  <a:gd name="connsiteY2" fmla="*/ 37561 h 620967"/>
                  <a:gd name="connsiteX3" fmla="*/ 692944 w 897731"/>
                  <a:gd name="connsiteY3" fmla="*/ 156623 h 620967"/>
                  <a:gd name="connsiteX4" fmla="*/ 707231 w 897731"/>
                  <a:gd name="connsiteY4" fmla="*/ 87569 h 620967"/>
                  <a:gd name="connsiteX5" fmla="*/ 897731 w 897731"/>
                  <a:gd name="connsiteY5" fmla="*/ 101855 h 620967"/>
                  <a:gd name="connsiteX6" fmla="*/ 866774 w 897731"/>
                  <a:gd name="connsiteY6" fmla="*/ 309025 h 620967"/>
                  <a:gd name="connsiteX7" fmla="*/ 204787 w 897731"/>
                  <a:gd name="connsiteY7" fmla="*/ 620967 h 620967"/>
                  <a:gd name="connsiteX8" fmla="*/ 0 w 897731"/>
                  <a:gd name="connsiteY8" fmla="*/ 470949 h 620967"/>
                  <a:gd name="connsiteX0" fmla="*/ 0 w 904874"/>
                  <a:gd name="connsiteY0" fmla="*/ 470949 h 620967"/>
                  <a:gd name="connsiteX1" fmla="*/ 469106 w 904874"/>
                  <a:gd name="connsiteY1" fmla="*/ 39944 h 620967"/>
                  <a:gd name="connsiteX2" fmla="*/ 595313 w 904874"/>
                  <a:gd name="connsiteY2" fmla="*/ 37561 h 620967"/>
                  <a:gd name="connsiteX3" fmla="*/ 692944 w 904874"/>
                  <a:gd name="connsiteY3" fmla="*/ 156623 h 620967"/>
                  <a:gd name="connsiteX4" fmla="*/ 707231 w 904874"/>
                  <a:gd name="connsiteY4" fmla="*/ 87569 h 620967"/>
                  <a:gd name="connsiteX5" fmla="*/ 897731 w 904874"/>
                  <a:gd name="connsiteY5" fmla="*/ 101855 h 620967"/>
                  <a:gd name="connsiteX6" fmla="*/ 904874 w 904874"/>
                  <a:gd name="connsiteY6" fmla="*/ 328075 h 620967"/>
                  <a:gd name="connsiteX7" fmla="*/ 204787 w 904874"/>
                  <a:gd name="connsiteY7" fmla="*/ 620967 h 620967"/>
                  <a:gd name="connsiteX8" fmla="*/ 0 w 904874"/>
                  <a:gd name="connsiteY8" fmla="*/ 470949 h 620967"/>
                  <a:gd name="connsiteX0" fmla="*/ 0 w 897731"/>
                  <a:gd name="connsiteY0" fmla="*/ 470949 h 620967"/>
                  <a:gd name="connsiteX1" fmla="*/ 469106 w 897731"/>
                  <a:gd name="connsiteY1" fmla="*/ 39944 h 620967"/>
                  <a:gd name="connsiteX2" fmla="*/ 595313 w 897731"/>
                  <a:gd name="connsiteY2" fmla="*/ 37561 h 620967"/>
                  <a:gd name="connsiteX3" fmla="*/ 692944 w 897731"/>
                  <a:gd name="connsiteY3" fmla="*/ 156623 h 620967"/>
                  <a:gd name="connsiteX4" fmla="*/ 707231 w 897731"/>
                  <a:gd name="connsiteY4" fmla="*/ 87569 h 620967"/>
                  <a:gd name="connsiteX5" fmla="*/ 897731 w 897731"/>
                  <a:gd name="connsiteY5" fmla="*/ 101855 h 620967"/>
                  <a:gd name="connsiteX6" fmla="*/ 881062 w 897731"/>
                  <a:gd name="connsiteY6" fmla="*/ 320932 h 620967"/>
                  <a:gd name="connsiteX7" fmla="*/ 204787 w 897731"/>
                  <a:gd name="connsiteY7" fmla="*/ 620967 h 620967"/>
                  <a:gd name="connsiteX8" fmla="*/ 0 w 897731"/>
                  <a:gd name="connsiteY8" fmla="*/ 470949 h 620967"/>
                  <a:gd name="connsiteX0" fmla="*/ 0 w 897731"/>
                  <a:gd name="connsiteY0" fmla="*/ 470949 h 568579"/>
                  <a:gd name="connsiteX1" fmla="*/ 469106 w 897731"/>
                  <a:gd name="connsiteY1" fmla="*/ 39944 h 568579"/>
                  <a:gd name="connsiteX2" fmla="*/ 595313 w 897731"/>
                  <a:gd name="connsiteY2" fmla="*/ 37561 h 568579"/>
                  <a:gd name="connsiteX3" fmla="*/ 692944 w 897731"/>
                  <a:gd name="connsiteY3" fmla="*/ 156623 h 568579"/>
                  <a:gd name="connsiteX4" fmla="*/ 707231 w 897731"/>
                  <a:gd name="connsiteY4" fmla="*/ 87569 h 568579"/>
                  <a:gd name="connsiteX5" fmla="*/ 897731 w 897731"/>
                  <a:gd name="connsiteY5" fmla="*/ 101855 h 568579"/>
                  <a:gd name="connsiteX6" fmla="*/ 881062 w 897731"/>
                  <a:gd name="connsiteY6" fmla="*/ 320932 h 568579"/>
                  <a:gd name="connsiteX7" fmla="*/ 83344 w 897731"/>
                  <a:gd name="connsiteY7" fmla="*/ 568579 h 568579"/>
                  <a:gd name="connsiteX8" fmla="*/ 0 w 897731"/>
                  <a:gd name="connsiteY8" fmla="*/ 470949 h 568579"/>
                  <a:gd name="connsiteX0" fmla="*/ 0 w 902493"/>
                  <a:gd name="connsiteY0" fmla="*/ 487618 h 568579"/>
                  <a:gd name="connsiteX1" fmla="*/ 473868 w 902493"/>
                  <a:gd name="connsiteY1" fmla="*/ 39944 h 568579"/>
                  <a:gd name="connsiteX2" fmla="*/ 600075 w 902493"/>
                  <a:gd name="connsiteY2" fmla="*/ 37561 h 568579"/>
                  <a:gd name="connsiteX3" fmla="*/ 697706 w 902493"/>
                  <a:gd name="connsiteY3" fmla="*/ 156623 h 568579"/>
                  <a:gd name="connsiteX4" fmla="*/ 711993 w 902493"/>
                  <a:gd name="connsiteY4" fmla="*/ 87569 h 568579"/>
                  <a:gd name="connsiteX5" fmla="*/ 902493 w 902493"/>
                  <a:gd name="connsiteY5" fmla="*/ 101855 h 568579"/>
                  <a:gd name="connsiteX6" fmla="*/ 885824 w 902493"/>
                  <a:gd name="connsiteY6" fmla="*/ 320932 h 568579"/>
                  <a:gd name="connsiteX7" fmla="*/ 88106 w 902493"/>
                  <a:gd name="connsiteY7" fmla="*/ 568579 h 568579"/>
                  <a:gd name="connsiteX8" fmla="*/ 0 w 902493"/>
                  <a:gd name="connsiteY8" fmla="*/ 487618 h 568579"/>
                  <a:gd name="connsiteX0" fmla="*/ 0 w 895349"/>
                  <a:gd name="connsiteY0" fmla="*/ 466187 h 568579"/>
                  <a:gd name="connsiteX1" fmla="*/ 466724 w 895349"/>
                  <a:gd name="connsiteY1" fmla="*/ 39944 h 568579"/>
                  <a:gd name="connsiteX2" fmla="*/ 592931 w 895349"/>
                  <a:gd name="connsiteY2" fmla="*/ 37561 h 568579"/>
                  <a:gd name="connsiteX3" fmla="*/ 690562 w 895349"/>
                  <a:gd name="connsiteY3" fmla="*/ 156623 h 568579"/>
                  <a:gd name="connsiteX4" fmla="*/ 704849 w 895349"/>
                  <a:gd name="connsiteY4" fmla="*/ 87569 h 568579"/>
                  <a:gd name="connsiteX5" fmla="*/ 895349 w 895349"/>
                  <a:gd name="connsiteY5" fmla="*/ 101855 h 568579"/>
                  <a:gd name="connsiteX6" fmla="*/ 878680 w 895349"/>
                  <a:gd name="connsiteY6" fmla="*/ 320932 h 568579"/>
                  <a:gd name="connsiteX7" fmla="*/ 80962 w 895349"/>
                  <a:gd name="connsiteY7" fmla="*/ 568579 h 568579"/>
                  <a:gd name="connsiteX8" fmla="*/ 0 w 895349"/>
                  <a:gd name="connsiteY8" fmla="*/ 466187 h 568579"/>
                  <a:gd name="connsiteX0" fmla="*/ 0 w 895349"/>
                  <a:gd name="connsiteY0" fmla="*/ 466187 h 563816"/>
                  <a:gd name="connsiteX1" fmla="*/ 466724 w 895349"/>
                  <a:gd name="connsiteY1" fmla="*/ 39944 h 563816"/>
                  <a:gd name="connsiteX2" fmla="*/ 592931 w 895349"/>
                  <a:gd name="connsiteY2" fmla="*/ 37561 h 563816"/>
                  <a:gd name="connsiteX3" fmla="*/ 690562 w 895349"/>
                  <a:gd name="connsiteY3" fmla="*/ 156623 h 563816"/>
                  <a:gd name="connsiteX4" fmla="*/ 704849 w 895349"/>
                  <a:gd name="connsiteY4" fmla="*/ 87569 h 563816"/>
                  <a:gd name="connsiteX5" fmla="*/ 895349 w 895349"/>
                  <a:gd name="connsiteY5" fmla="*/ 101855 h 563816"/>
                  <a:gd name="connsiteX6" fmla="*/ 878680 w 895349"/>
                  <a:gd name="connsiteY6" fmla="*/ 320932 h 563816"/>
                  <a:gd name="connsiteX7" fmla="*/ 66675 w 895349"/>
                  <a:gd name="connsiteY7" fmla="*/ 563816 h 563816"/>
                  <a:gd name="connsiteX8" fmla="*/ 0 w 895349"/>
                  <a:gd name="connsiteY8" fmla="*/ 466187 h 563816"/>
                  <a:gd name="connsiteX0" fmla="*/ 0 w 904874"/>
                  <a:gd name="connsiteY0" fmla="*/ 480474 h 563816"/>
                  <a:gd name="connsiteX1" fmla="*/ 476249 w 904874"/>
                  <a:gd name="connsiteY1" fmla="*/ 39944 h 563816"/>
                  <a:gd name="connsiteX2" fmla="*/ 602456 w 904874"/>
                  <a:gd name="connsiteY2" fmla="*/ 37561 h 563816"/>
                  <a:gd name="connsiteX3" fmla="*/ 700087 w 904874"/>
                  <a:gd name="connsiteY3" fmla="*/ 156623 h 563816"/>
                  <a:gd name="connsiteX4" fmla="*/ 714374 w 904874"/>
                  <a:gd name="connsiteY4" fmla="*/ 87569 h 563816"/>
                  <a:gd name="connsiteX5" fmla="*/ 904874 w 904874"/>
                  <a:gd name="connsiteY5" fmla="*/ 101855 h 563816"/>
                  <a:gd name="connsiteX6" fmla="*/ 888205 w 904874"/>
                  <a:gd name="connsiteY6" fmla="*/ 320932 h 563816"/>
                  <a:gd name="connsiteX7" fmla="*/ 76200 w 904874"/>
                  <a:gd name="connsiteY7" fmla="*/ 563816 h 563816"/>
                  <a:gd name="connsiteX8" fmla="*/ 0 w 904874"/>
                  <a:gd name="connsiteY8" fmla="*/ 480474 h 563816"/>
                  <a:gd name="connsiteX0" fmla="*/ 0 w 904874"/>
                  <a:gd name="connsiteY0" fmla="*/ 480474 h 573341"/>
                  <a:gd name="connsiteX1" fmla="*/ 476249 w 904874"/>
                  <a:gd name="connsiteY1" fmla="*/ 39944 h 573341"/>
                  <a:gd name="connsiteX2" fmla="*/ 602456 w 904874"/>
                  <a:gd name="connsiteY2" fmla="*/ 37561 h 573341"/>
                  <a:gd name="connsiteX3" fmla="*/ 700087 w 904874"/>
                  <a:gd name="connsiteY3" fmla="*/ 156623 h 573341"/>
                  <a:gd name="connsiteX4" fmla="*/ 714374 w 904874"/>
                  <a:gd name="connsiteY4" fmla="*/ 87569 h 573341"/>
                  <a:gd name="connsiteX5" fmla="*/ 904874 w 904874"/>
                  <a:gd name="connsiteY5" fmla="*/ 101855 h 573341"/>
                  <a:gd name="connsiteX6" fmla="*/ 888205 w 904874"/>
                  <a:gd name="connsiteY6" fmla="*/ 320932 h 573341"/>
                  <a:gd name="connsiteX7" fmla="*/ 90487 w 904874"/>
                  <a:gd name="connsiteY7" fmla="*/ 573341 h 573341"/>
                  <a:gd name="connsiteX8" fmla="*/ 0 w 904874"/>
                  <a:gd name="connsiteY8" fmla="*/ 480474 h 573341"/>
                  <a:gd name="connsiteX0" fmla="*/ 0 w 904874"/>
                  <a:gd name="connsiteY0" fmla="*/ 480474 h 573341"/>
                  <a:gd name="connsiteX1" fmla="*/ 476249 w 904874"/>
                  <a:gd name="connsiteY1" fmla="*/ 39944 h 573341"/>
                  <a:gd name="connsiteX2" fmla="*/ 602456 w 904874"/>
                  <a:gd name="connsiteY2" fmla="*/ 37561 h 573341"/>
                  <a:gd name="connsiteX3" fmla="*/ 700087 w 904874"/>
                  <a:gd name="connsiteY3" fmla="*/ 156623 h 573341"/>
                  <a:gd name="connsiteX4" fmla="*/ 714374 w 904874"/>
                  <a:gd name="connsiteY4" fmla="*/ 87569 h 573341"/>
                  <a:gd name="connsiteX5" fmla="*/ 904874 w 904874"/>
                  <a:gd name="connsiteY5" fmla="*/ 101855 h 573341"/>
                  <a:gd name="connsiteX6" fmla="*/ 888205 w 904874"/>
                  <a:gd name="connsiteY6" fmla="*/ 320932 h 573341"/>
                  <a:gd name="connsiteX7" fmla="*/ 821531 w 904874"/>
                  <a:gd name="connsiteY7" fmla="*/ 337600 h 573341"/>
                  <a:gd name="connsiteX8" fmla="*/ 90487 w 904874"/>
                  <a:gd name="connsiteY8" fmla="*/ 573341 h 573341"/>
                  <a:gd name="connsiteX9" fmla="*/ 0 w 904874"/>
                  <a:gd name="connsiteY9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90487 w 1059656"/>
                  <a:gd name="connsiteY8" fmla="*/ 573341 h 573341"/>
                  <a:gd name="connsiteX9" fmla="*/ 0 w 1059656"/>
                  <a:gd name="connsiteY9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862012 w 1059656"/>
                  <a:gd name="connsiteY8" fmla="*/ 480475 h 573341"/>
                  <a:gd name="connsiteX9" fmla="*/ 90487 w 1059656"/>
                  <a:gd name="connsiteY9" fmla="*/ 573341 h 573341"/>
                  <a:gd name="connsiteX10" fmla="*/ 0 w 1059656"/>
                  <a:gd name="connsiteY10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973930 w 1059656"/>
                  <a:gd name="connsiteY8" fmla="*/ 561437 h 573341"/>
                  <a:gd name="connsiteX9" fmla="*/ 90487 w 1059656"/>
                  <a:gd name="connsiteY9" fmla="*/ 573341 h 573341"/>
                  <a:gd name="connsiteX10" fmla="*/ 0 w 1059656"/>
                  <a:gd name="connsiteY10" fmla="*/ 480474 h 573341"/>
                  <a:gd name="connsiteX0" fmla="*/ 0 w 1062142"/>
                  <a:gd name="connsiteY0" fmla="*/ 480474 h 573341"/>
                  <a:gd name="connsiteX1" fmla="*/ 476249 w 1062142"/>
                  <a:gd name="connsiteY1" fmla="*/ 39944 h 573341"/>
                  <a:gd name="connsiteX2" fmla="*/ 602456 w 1062142"/>
                  <a:gd name="connsiteY2" fmla="*/ 37561 h 573341"/>
                  <a:gd name="connsiteX3" fmla="*/ 700087 w 1062142"/>
                  <a:gd name="connsiteY3" fmla="*/ 156623 h 573341"/>
                  <a:gd name="connsiteX4" fmla="*/ 714374 w 1062142"/>
                  <a:gd name="connsiteY4" fmla="*/ 87569 h 573341"/>
                  <a:gd name="connsiteX5" fmla="*/ 904874 w 1062142"/>
                  <a:gd name="connsiteY5" fmla="*/ 101855 h 573341"/>
                  <a:gd name="connsiteX6" fmla="*/ 888205 w 1062142"/>
                  <a:gd name="connsiteY6" fmla="*/ 320932 h 573341"/>
                  <a:gd name="connsiteX7" fmla="*/ 1059656 w 1062142"/>
                  <a:gd name="connsiteY7" fmla="*/ 459044 h 573341"/>
                  <a:gd name="connsiteX8" fmla="*/ 1062037 w 1062142"/>
                  <a:gd name="connsiteY8" fmla="*/ 475713 h 573341"/>
                  <a:gd name="connsiteX9" fmla="*/ 973930 w 1062142"/>
                  <a:gd name="connsiteY9" fmla="*/ 561437 h 573341"/>
                  <a:gd name="connsiteX10" fmla="*/ 90487 w 1062142"/>
                  <a:gd name="connsiteY10" fmla="*/ 573341 h 573341"/>
                  <a:gd name="connsiteX11" fmla="*/ 0 w 1062142"/>
                  <a:gd name="connsiteY11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1057275 w 1059656"/>
                  <a:gd name="connsiteY8" fmla="*/ 461426 h 573341"/>
                  <a:gd name="connsiteX9" fmla="*/ 973930 w 1059656"/>
                  <a:gd name="connsiteY9" fmla="*/ 561437 h 573341"/>
                  <a:gd name="connsiteX10" fmla="*/ 90487 w 1059656"/>
                  <a:gd name="connsiteY10" fmla="*/ 573341 h 573341"/>
                  <a:gd name="connsiteX11" fmla="*/ 0 w 1059656"/>
                  <a:gd name="connsiteY11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1057275 w 1059656"/>
                  <a:gd name="connsiteY8" fmla="*/ 461426 h 573341"/>
                  <a:gd name="connsiteX9" fmla="*/ 973930 w 1059656"/>
                  <a:gd name="connsiteY9" fmla="*/ 561437 h 573341"/>
                  <a:gd name="connsiteX10" fmla="*/ 526256 w 1059656"/>
                  <a:gd name="connsiteY10" fmla="*/ 566200 h 573341"/>
                  <a:gd name="connsiteX11" fmla="*/ 90487 w 1059656"/>
                  <a:gd name="connsiteY11" fmla="*/ 573341 h 573341"/>
                  <a:gd name="connsiteX12" fmla="*/ 0 w 1059656"/>
                  <a:gd name="connsiteY12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1057275 w 1059656"/>
                  <a:gd name="connsiteY8" fmla="*/ 461426 h 573341"/>
                  <a:gd name="connsiteX9" fmla="*/ 973930 w 1059656"/>
                  <a:gd name="connsiteY9" fmla="*/ 561437 h 573341"/>
                  <a:gd name="connsiteX10" fmla="*/ 528637 w 1059656"/>
                  <a:gd name="connsiteY10" fmla="*/ 173293 h 573341"/>
                  <a:gd name="connsiteX11" fmla="*/ 90487 w 1059656"/>
                  <a:gd name="connsiteY11" fmla="*/ 573341 h 573341"/>
                  <a:gd name="connsiteX12" fmla="*/ 0 w 1059656"/>
                  <a:gd name="connsiteY12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1057275 w 1059656"/>
                  <a:gd name="connsiteY8" fmla="*/ 461426 h 573341"/>
                  <a:gd name="connsiteX9" fmla="*/ 973930 w 1059656"/>
                  <a:gd name="connsiteY9" fmla="*/ 561437 h 573341"/>
                  <a:gd name="connsiteX10" fmla="*/ 528637 w 1059656"/>
                  <a:gd name="connsiteY10" fmla="*/ 173293 h 573341"/>
                  <a:gd name="connsiteX11" fmla="*/ 100012 w 1059656"/>
                  <a:gd name="connsiteY11" fmla="*/ 573341 h 573341"/>
                  <a:gd name="connsiteX12" fmla="*/ 0 w 1059656"/>
                  <a:gd name="connsiteY12" fmla="*/ 480474 h 573341"/>
                  <a:gd name="connsiteX0" fmla="*/ 0 w 1059656"/>
                  <a:gd name="connsiteY0" fmla="*/ 480474 h 573341"/>
                  <a:gd name="connsiteX1" fmla="*/ 476249 w 1059656"/>
                  <a:gd name="connsiteY1" fmla="*/ 39944 h 573341"/>
                  <a:gd name="connsiteX2" fmla="*/ 602456 w 1059656"/>
                  <a:gd name="connsiteY2" fmla="*/ 37561 h 573341"/>
                  <a:gd name="connsiteX3" fmla="*/ 700087 w 1059656"/>
                  <a:gd name="connsiteY3" fmla="*/ 156623 h 573341"/>
                  <a:gd name="connsiteX4" fmla="*/ 714374 w 1059656"/>
                  <a:gd name="connsiteY4" fmla="*/ 87569 h 573341"/>
                  <a:gd name="connsiteX5" fmla="*/ 904874 w 1059656"/>
                  <a:gd name="connsiteY5" fmla="*/ 101855 h 573341"/>
                  <a:gd name="connsiteX6" fmla="*/ 888205 w 1059656"/>
                  <a:gd name="connsiteY6" fmla="*/ 320932 h 573341"/>
                  <a:gd name="connsiteX7" fmla="*/ 1059656 w 1059656"/>
                  <a:gd name="connsiteY7" fmla="*/ 459044 h 573341"/>
                  <a:gd name="connsiteX8" fmla="*/ 1057275 w 1059656"/>
                  <a:gd name="connsiteY8" fmla="*/ 461426 h 573341"/>
                  <a:gd name="connsiteX9" fmla="*/ 973930 w 1059656"/>
                  <a:gd name="connsiteY9" fmla="*/ 561437 h 573341"/>
                  <a:gd name="connsiteX10" fmla="*/ 533399 w 1059656"/>
                  <a:gd name="connsiteY10" fmla="*/ 225681 h 573341"/>
                  <a:gd name="connsiteX11" fmla="*/ 100012 w 1059656"/>
                  <a:gd name="connsiteY11" fmla="*/ 573341 h 573341"/>
                  <a:gd name="connsiteX12" fmla="*/ 0 w 1059656"/>
                  <a:gd name="connsiteY12" fmla="*/ 480474 h 573341"/>
                  <a:gd name="connsiteX0" fmla="*/ 0 w 1059656"/>
                  <a:gd name="connsiteY0" fmla="*/ 480474 h 573344"/>
                  <a:gd name="connsiteX1" fmla="*/ 476249 w 1059656"/>
                  <a:gd name="connsiteY1" fmla="*/ 39944 h 573344"/>
                  <a:gd name="connsiteX2" fmla="*/ 602456 w 1059656"/>
                  <a:gd name="connsiteY2" fmla="*/ 37561 h 573344"/>
                  <a:gd name="connsiteX3" fmla="*/ 700087 w 1059656"/>
                  <a:gd name="connsiteY3" fmla="*/ 156623 h 573344"/>
                  <a:gd name="connsiteX4" fmla="*/ 714374 w 1059656"/>
                  <a:gd name="connsiteY4" fmla="*/ 87569 h 573344"/>
                  <a:gd name="connsiteX5" fmla="*/ 904874 w 1059656"/>
                  <a:gd name="connsiteY5" fmla="*/ 101855 h 573344"/>
                  <a:gd name="connsiteX6" fmla="*/ 888205 w 1059656"/>
                  <a:gd name="connsiteY6" fmla="*/ 320932 h 573344"/>
                  <a:gd name="connsiteX7" fmla="*/ 1059656 w 1059656"/>
                  <a:gd name="connsiteY7" fmla="*/ 459044 h 573344"/>
                  <a:gd name="connsiteX8" fmla="*/ 1057275 w 1059656"/>
                  <a:gd name="connsiteY8" fmla="*/ 461426 h 573344"/>
                  <a:gd name="connsiteX9" fmla="*/ 952499 w 1059656"/>
                  <a:gd name="connsiteY9" fmla="*/ 573344 h 573344"/>
                  <a:gd name="connsiteX10" fmla="*/ 533399 w 1059656"/>
                  <a:gd name="connsiteY10" fmla="*/ 225681 h 573344"/>
                  <a:gd name="connsiteX11" fmla="*/ 100012 w 1059656"/>
                  <a:gd name="connsiteY11" fmla="*/ 573341 h 573344"/>
                  <a:gd name="connsiteX12" fmla="*/ 0 w 1059656"/>
                  <a:gd name="connsiteY12" fmla="*/ 480474 h 573344"/>
                  <a:gd name="connsiteX0" fmla="*/ 0 w 1059656"/>
                  <a:gd name="connsiteY0" fmla="*/ 480474 h 573344"/>
                  <a:gd name="connsiteX1" fmla="*/ 476249 w 1059656"/>
                  <a:gd name="connsiteY1" fmla="*/ 39944 h 573344"/>
                  <a:gd name="connsiteX2" fmla="*/ 602456 w 1059656"/>
                  <a:gd name="connsiteY2" fmla="*/ 37561 h 573344"/>
                  <a:gd name="connsiteX3" fmla="*/ 700087 w 1059656"/>
                  <a:gd name="connsiteY3" fmla="*/ 156623 h 573344"/>
                  <a:gd name="connsiteX4" fmla="*/ 714374 w 1059656"/>
                  <a:gd name="connsiteY4" fmla="*/ 87569 h 573344"/>
                  <a:gd name="connsiteX5" fmla="*/ 904874 w 1059656"/>
                  <a:gd name="connsiteY5" fmla="*/ 101855 h 573344"/>
                  <a:gd name="connsiteX6" fmla="*/ 888205 w 1059656"/>
                  <a:gd name="connsiteY6" fmla="*/ 320932 h 573344"/>
                  <a:gd name="connsiteX7" fmla="*/ 1059656 w 1059656"/>
                  <a:gd name="connsiteY7" fmla="*/ 459044 h 573344"/>
                  <a:gd name="connsiteX8" fmla="*/ 1057275 w 1059656"/>
                  <a:gd name="connsiteY8" fmla="*/ 461426 h 573344"/>
                  <a:gd name="connsiteX9" fmla="*/ 952499 w 1059656"/>
                  <a:gd name="connsiteY9" fmla="*/ 573344 h 573344"/>
                  <a:gd name="connsiteX10" fmla="*/ 533399 w 1059656"/>
                  <a:gd name="connsiteY10" fmla="*/ 178056 h 573344"/>
                  <a:gd name="connsiteX11" fmla="*/ 100012 w 1059656"/>
                  <a:gd name="connsiteY11" fmla="*/ 573341 h 573344"/>
                  <a:gd name="connsiteX12" fmla="*/ 0 w 1059656"/>
                  <a:gd name="connsiteY12" fmla="*/ 480474 h 573344"/>
                  <a:gd name="connsiteX0" fmla="*/ 0 w 1059656"/>
                  <a:gd name="connsiteY0" fmla="*/ 477835 h 570705"/>
                  <a:gd name="connsiteX1" fmla="*/ 476249 w 1059656"/>
                  <a:gd name="connsiteY1" fmla="*/ 37305 h 570705"/>
                  <a:gd name="connsiteX2" fmla="*/ 590550 w 1059656"/>
                  <a:gd name="connsiteY2" fmla="*/ 39685 h 570705"/>
                  <a:gd name="connsiteX3" fmla="*/ 700087 w 1059656"/>
                  <a:gd name="connsiteY3" fmla="*/ 153984 h 570705"/>
                  <a:gd name="connsiteX4" fmla="*/ 714374 w 1059656"/>
                  <a:gd name="connsiteY4" fmla="*/ 84930 h 570705"/>
                  <a:gd name="connsiteX5" fmla="*/ 904874 w 1059656"/>
                  <a:gd name="connsiteY5" fmla="*/ 99216 h 570705"/>
                  <a:gd name="connsiteX6" fmla="*/ 888205 w 1059656"/>
                  <a:gd name="connsiteY6" fmla="*/ 318293 h 570705"/>
                  <a:gd name="connsiteX7" fmla="*/ 1059656 w 1059656"/>
                  <a:gd name="connsiteY7" fmla="*/ 456405 h 570705"/>
                  <a:gd name="connsiteX8" fmla="*/ 1057275 w 1059656"/>
                  <a:gd name="connsiteY8" fmla="*/ 458787 h 570705"/>
                  <a:gd name="connsiteX9" fmla="*/ 952499 w 1059656"/>
                  <a:gd name="connsiteY9" fmla="*/ 570705 h 570705"/>
                  <a:gd name="connsiteX10" fmla="*/ 533399 w 1059656"/>
                  <a:gd name="connsiteY10" fmla="*/ 175417 h 570705"/>
                  <a:gd name="connsiteX11" fmla="*/ 100012 w 1059656"/>
                  <a:gd name="connsiteY11" fmla="*/ 570702 h 570705"/>
                  <a:gd name="connsiteX12" fmla="*/ 0 w 1059656"/>
                  <a:gd name="connsiteY12" fmla="*/ 477835 h 570705"/>
                  <a:gd name="connsiteX0" fmla="*/ 0 w 1059656"/>
                  <a:gd name="connsiteY0" fmla="*/ 477835 h 570705"/>
                  <a:gd name="connsiteX1" fmla="*/ 476249 w 1059656"/>
                  <a:gd name="connsiteY1" fmla="*/ 37305 h 570705"/>
                  <a:gd name="connsiteX2" fmla="*/ 590550 w 1059656"/>
                  <a:gd name="connsiteY2" fmla="*/ 39685 h 570705"/>
                  <a:gd name="connsiteX3" fmla="*/ 700087 w 1059656"/>
                  <a:gd name="connsiteY3" fmla="*/ 153984 h 570705"/>
                  <a:gd name="connsiteX4" fmla="*/ 704849 w 1059656"/>
                  <a:gd name="connsiteY4" fmla="*/ 84930 h 570705"/>
                  <a:gd name="connsiteX5" fmla="*/ 904874 w 1059656"/>
                  <a:gd name="connsiteY5" fmla="*/ 99216 h 570705"/>
                  <a:gd name="connsiteX6" fmla="*/ 888205 w 1059656"/>
                  <a:gd name="connsiteY6" fmla="*/ 318293 h 570705"/>
                  <a:gd name="connsiteX7" fmla="*/ 1059656 w 1059656"/>
                  <a:gd name="connsiteY7" fmla="*/ 456405 h 570705"/>
                  <a:gd name="connsiteX8" fmla="*/ 1057275 w 1059656"/>
                  <a:gd name="connsiteY8" fmla="*/ 458787 h 570705"/>
                  <a:gd name="connsiteX9" fmla="*/ 952499 w 1059656"/>
                  <a:gd name="connsiteY9" fmla="*/ 570705 h 570705"/>
                  <a:gd name="connsiteX10" fmla="*/ 533399 w 1059656"/>
                  <a:gd name="connsiteY10" fmla="*/ 175417 h 570705"/>
                  <a:gd name="connsiteX11" fmla="*/ 100012 w 1059656"/>
                  <a:gd name="connsiteY11" fmla="*/ 570702 h 570705"/>
                  <a:gd name="connsiteX12" fmla="*/ 0 w 1059656"/>
                  <a:gd name="connsiteY12" fmla="*/ 477835 h 570705"/>
                  <a:gd name="connsiteX0" fmla="*/ 0 w 1062037"/>
                  <a:gd name="connsiteY0" fmla="*/ 465928 h 570705"/>
                  <a:gd name="connsiteX1" fmla="*/ 478630 w 1062037"/>
                  <a:gd name="connsiteY1" fmla="*/ 37305 h 570705"/>
                  <a:gd name="connsiteX2" fmla="*/ 592931 w 1062037"/>
                  <a:gd name="connsiteY2" fmla="*/ 39685 h 570705"/>
                  <a:gd name="connsiteX3" fmla="*/ 702468 w 1062037"/>
                  <a:gd name="connsiteY3" fmla="*/ 153984 h 570705"/>
                  <a:gd name="connsiteX4" fmla="*/ 707230 w 1062037"/>
                  <a:gd name="connsiteY4" fmla="*/ 84930 h 570705"/>
                  <a:gd name="connsiteX5" fmla="*/ 907255 w 1062037"/>
                  <a:gd name="connsiteY5" fmla="*/ 99216 h 570705"/>
                  <a:gd name="connsiteX6" fmla="*/ 890586 w 1062037"/>
                  <a:gd name="connsiteY6" fmla="*/ 318293 h 570705"/>
                  <a:gd name="connsiteX7" fmla="*/ 1062037 w 1062037"/>
                  <a:gd name="connsiteY7" fmla="*/ 456405 h 570705"/>
                  <a:gd name="connsiteX8" fmla="*/ 1059656 w 1062037"/>
                  <a:gd name="connsiteY8" fmla="*/ 458787 h 570705"/>
                  <a:gd name="connsiteX9" fmla="*/ 954880 w 1062037"/>
                  <a:gd name="connsiteY9" fmla="*/ 570705 h 570705"/>
                  <a:gd name="connsiteX10" fmla="*/ 535780 w 1062037"/>
                  <a:gd name="connsiteY10" fmla="*/ 175417 h 570705"/>
                  <a:gd name="connsiteX11" fmla="*/ 102393 w 1062037"/>
                  <a:gd name="connsiteY11" fmla="*/ 570702 h 570705"/>
                  <a:gd name="connsiteX12" fmla="*/ 0 w 1062037"/>
                  <a:gd name="connsiteY12" fmla="*/ 465928 h 570705"/>
                  <a:gd name="connsiteX0" fmla="*/ 0 w 1062037"/>
                  <a:gd name="connsiteY0" fmla="*/ 467049 h 571826"/>
                  <a:gd name="connsiteX1" fmla="*/ 469105 w 1062037"/>
                  <a:gd name="connsiteY1" fmla="*/ 36045 h 571826"/>
                  <a:gd name="connsiteX2" fmla="*/ 592931 w 1062037"/>
                  <a:gd name="connsiteY2" fmla="*/ 40806 h 571826"/>
                  <a:gd name="connsiteX3" fmla="*/ 702468 w 1062037"/>
                  <a:gd name="connsiteY3" fmla="*/ 155105 h 571826"/>
                  <a:gd name="connsiteX4" fmla="*/ 707230 w 1062037"/>
                  <a:gd name="connsiteY4" fmla="*/ 86051 h 571826"/>
                  <a:gd name="connsiteX5" fmla="*/ 907255 w 1062037"/>
                  <a:gd name="connsiteY5" fmla="*/ 100337 h 571826"/>
                  <a:gd name="connsiteX6" fmla="*/ 890586 w 1062037"/>
                  <a:gd name="connsiteY6" fmla="*/ 319414 h 571826"/>
                  <a:gd name="connsiteX7" fmla="*/ 1062037 w 1062037"/>
                  <a:gd name="connsiteY7" fmla="*/ 457526 h 571826"/>
                  <a:gd name="connsiteX8" fmla="*/ 1059656 w 1062037"/>
                  <a:gd name="connsiteY8" fmla="*/ 459908 h 571826"/>
                  <a:gd name="connsiteX9" fmla="*/ 954880 w 1062037"/>
                  <a:gd name="connsiteY9" fmla="*/ 571826 h 571826"/>
                  <a:gd name="connsiteX10" fmla="*/ 535780 w 1062037"/>
                  <a:gd name="connsiteY10" fmla="*/ 176538 h 571826"/>
                  <a:gd name="connsiteX11" fmla="*/ 102393 w 1062037"/>
                  <a:gd name="connsiteY11" fmla="*/ 571823 h 571826"/>
                  <a:gd name="connsiteX12" fmla="*/ 0 w 1062037"/>
                  <a:gd name="connsiteY12" fmla="*/ 467049 h 5718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62037" h="571826">
                    <a:moveTo>
                      <a:pt x="0" y="467049"/>
                    </a:moveTo>
                    <a:lnTo>
                      <a:pt x="469105" y="36045"/>
                    </a:lnTo>
                    <a:cubicBezTo>
                      <a:pt x="511174" y="-7612"/>
                      <a:pt x="534193" y="-17931"/>
                      <a:pt x="592931" y="40806"/>
                    </a:cubicBezTo>
                    <a:lnTo>
                      <a:pt x="702468" y="155105"/>
                    </a:lnTo>
                    <a:lnTo>
                      <a:pt x="707230" y="86051"/>
                    </a:lnTo>
                    <a:lnTo>
                      <a:pt x="907255" y="100337"/>
                    </a:lnTo>
                    <a:lnTo>
                      <a:pt x="890586" y="319414"/>
                    </a:lnTo>
                    <a:lnTo>
                      <a:pt x="1062037" y="457526"/>
                    </a:lnTo>
                    <a:cubicBezTo>
                      <a:pt x="1061243" y="460701"/>
                      <a:pt x="1060450" y="456733"/>
                      <a:pt x="1059656" y="459908"/>
                    </a:cubicBezTo>
                    <a:lnTo>
                      <a:pt x="954880" y="571826"/>
                    </a:lnTo>
                    <a:lnTo>
                      <a:pt x="535780" y="176538"/>
                    </a:lnTo>
                    <a:lnTo>
                      <a:pt x="102393" y="571823"/>
                    </a:lnTo>
                    <a:lnTo>
                      <a:pt x="0" y="467049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lang="en-US" kern="0" smtClean="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83872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360" y="1016387"/>
            <a:ext cx="2298253" cy="22409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9040" y="662302"/>
            <a:ext cx="2298253" cy="1893365"/>
          </a:xfrm>
          <a:prstGeom prst="rect">
            <a:avLst/>
          </a:prstGeom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544915" y="249216"/>
            <a:ext cx="10515600" cy="62654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TRANSPORT </a:t>
            </a:r>
            <a:r>
              <a:rPr lang="fr-FR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SECONDAIRE</a:t>
            </a:r>
            <a:endParaRPr lang="fr-F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8360" y="4397814"/>
            <a:ext cx="530526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i="1" dirty="0">
                <a:solidFill>
                  <a:srgbClr val="264641"/>
                </a:solidFill>
              </a:rPr>
              <a:t>Malades «lourds» nécessitant la présence médicale continue(malade instable, VM, sous drogues en continue).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25" y="3115429"/>
            <a:ext cx="6048375" cy="340042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4112" y="1113442"/>
            <a:ext cx="5383369" cy="16880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5408">
            <a:off x="3937521" y="1023271"/>
            <a:ext cx="1470232" cy="14702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36798" y="2375179"/>
            <a:ext cx="54412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 smtClean="0"/>
              <a:t>Inter – service  </a:t>
            </a:r>
            <a:r>
              <a:rPr lang="fr-FR" sz="2800" dirty="0"/>
              <a:t>et </a:t>
            </a:r>
            <a:r>
              <a:rPr lang="fr-FR" sz="2800" dirty="0" smtClean="0"/>
              <a:t>inter – hospitalier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xmlns="" val="242474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/>
          <p:cNvSpPr/>
          <p:nvPr/>
        </p:nvSpPr>
        <p:spPr>
          <a:xfrm>
            <a:off x="7068660" y="824670"/>
            <a:ext cx="4995081" cy="13845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91BE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4" name="Ellipse 33"/>
          <p:cNvSpPr/>
          <p:nvPr/>
        </p:nvSpPr>
        <p:spPr>
          <a:xfrm>
            <a:off x="6648113" y="1791930"/>
            <a:ext cx="4995081" cy="13845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43B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3" name="Ellipse 32"/>
          <p:cNvSpPr/>
          <p:nvPr/>
        </p:nvSpPr>
        <p:spPr>
          <a:xfrm>
            <a:off x="3601474" y="2622751"/>
            <a:ext cx="4995081" cy="13845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DCA1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2" name="Ellipse 31"/>
          <p:cNvSpPr/>
          <p:nvPr/>
        </p:nvSpPr>
        <p:spPr>
          <a:xfrm>
            <a:off x="1025896" y="1735617"/>
            <a:ext cx="4995081" cy="13845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E2BA9A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31" name="Ellipse 30"/>
          <p:cNvSpPr/>
          <p:nvPr/>
        </p:nvSpPr>
        <p:spPr>
          <a:xfrm>
            <a:off x="0" y="820448"/>
            <a:ext cx="4995081" cy="1384507"/>
          </a:xfrm>
          <a:prstGeom prst="ellipse">
            <a:avLst/>
          </a:prstGeom>
          <a:solidFill>
            <a:schemeClr val="bg1"/>
          </a:solidFill>
          <a:ln w="57150">
            <a:solidFill>
              <a:srgbClr val="72856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5686" y="5160616"/>
            <a:ext cx="1226648" cy="15033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96303" y="4445213"/>
            <a:ext cx="1127134" cy="1899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599714" y="5195630"/>
            <a:ext cx="2175414" cy="146316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19286" y="4418131"/>
            <a:ext cx="1086123" cy="232256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91487" y="4544603"/>
            <a:ext cx="1109533" cy="18711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47456" y="4487934"/>
            <a:ext cx="1261974" cy="20330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251" y="4405457"/>
            <a:ext cx="1206645" cy="204974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269019" y="4463709"/>
            <a:ext cx="1088655" cy="199232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3786" y="4584026"/>
            <a:ext cx="1199384" cy="220888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73927" y="988747"/>
            <a:ext cx="31266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718366"/>
                </a:solidFill>
              </a:rPr>
              <a:t>Urgences absolues: </a:t>
            </a:r>
            <a:endParaRPr lang="fr-FR" sz="2800" b="1" i="1" dirty="0" smtClean="0">
              <a:solidFill>
                <a:srgbClr val="718366"/>
              </a:solidFill>
            </a:endParaRPr>
          </a:p>
          <a:p>
            <a:r>
              <a:rPr lang="fr-FR" sz="2800" b="1" i="1" dirty="0" smtClean="0">
                <a:solidFill>
                  <a:srgbClr val="718366"/>
                </a:solidFill>
              </a:rPr>
              <a:t>-</a:t>
            </a:r>
            <a:r>
              <a:rPr lang="fr-FR" sz="2800" b="1" i="1" dirty="0">
                <a:solidFill>
                  <a:srgbClr val="718366"/>
                </a:solidFill>
              </a:rPr>
              <a:t>extrême urgence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97540" y="2264233"/>
            <a:ext cx="2923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D69D70"/>
                </a:solidFill>
              </a:rPr>
              <a:t>Urgences relatives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96696" y="3095054"/>
            <a:ext cx="33895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E1B736"/>
                </a:solidFill>
              </a:rPr>
              <a:t>Urgences potentielles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222237" y="2246454"/>
            <a:ext cx="3163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30A73E"/>
                </a:solidFill>
              </a:rPr>
              <a:t>Urgences dépassées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58101" y="1225738"/>
            <a:ext cx="31218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b="1" i="1" dirty="0">
                <a:solidFill>
                  <a:srgbClr val="91BEE5"/>
                </a:solidFill>
              </a:rPr>
              <a:t>Urgences ressenties</a:t>
            </a:r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1676400" y="175639"/>
            <a:ext cx="10515600" cy="64480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Quand intervenir et pour quelle urgence ?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122831" y="1104088"/>
            <a:ext cx="11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prstClr val="white"/>
                </a:solidFill>
                <a:effectLst>
                  <a:glow rad="228600">
                    <a:srgbClr val="70AD47">
                      <a:lumMod val="50000"/>
                      <a:alpha val="6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S</a:t>
            </a:r>
            <a:r>
              <a:rPr lang="fr-FR" sz="2400" b="1" dirty="0" smtClean="0">
                <a:solidFill>
                  <a:prstClr val="white"/>
                </a:solidFill>
                <a:effectLst>
                  <a:glow rad="228600">
                    <a:srgbClr val="70AD47">
                      <a:lumMod val="50000"/>
                      <a:alpha val="63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endParaRPr lang="fr-FR" sz="2400" b="1" dirty="0">
              <a:solidFill>
                <a:prstClr val="white"/>
              </a:solidFill>
              <a:effectLst>
                <a:glow rad="228600">
                  <a:srgbClr val="70AD47">
                    <a:lumMod val="50000"/>
                    <a:alpha val="63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1637768" y="1988655"/>
            <a:ext cx="11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A</a:t>
            </a:r>
            <a:r>
              <a:rPr lang="fr-FR" sz="2400" b="1" dirty="0" smtClean="0">
                <a:solidFill>
                  <a:prstClr val="white"/>
                </a:solidFill>
                <a:effectLst>
                  <a:glow rad="228600">
                    <a:srgbClr val="ED7D31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endParaRPr lang="fr-FR" sz="2400" b="1" dirty="0">
              <a:solidFill>
                <a:prstClr val="white"/>
              </a:solidFill>
              <a:effectLst>
                <a:glow rad="228600">
                  <a:srgbClr val="ED7D31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71555" y="2860238"/>
            <a:ext cx="11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prstClr val="white"/>
                </a:solidFill>
                <a:effectLst>
                  <a:glow rad="228600">
                    <a:srgbClr val="FFC000">
                      <a:alpha val="6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M</a:t>
            </a:r>
            <a:r>
              <a:rPr lang="fr-FR" sz="2400" b="1" dirty="0" smtClean="0">
                <a:solidFill>
                  <a:prstClr val="white"/>
                </a:solidFill>
                <a:effectLst>
                  <a:glow rad="228600">
                    <a:srgbClr val="FFC000">
                      <a:alpha val="67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endParaRPr lang="fr-FR" sz="2400" b="1" dirty="0">
              <a:solidFill>
                <a:prstClr val="white"/>
              </a:solidFill>
              <a:effectLst>
                <a:glow rad="228600">
                  <a:srgbClr val="FFC000">
                    <a:alpha val="67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7410123" y="2028969"/>
            <a:ext cx="11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>
                <a:solidFill>
                  <a:prstClr val="white"/>
                </a:solidFill>
                <a:effectLst>
                  <a:glow rad="228600">
                    <a:srgbClr val="10B023">
                      <a:alpha val="7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U</a:t>
            </a:r>
            <a:r>
              <a:rPr lang="fr-FR" sz="2400" b="1" dirty="0" smtClean="0">
                <a:solidFill>
                  <a:prstClr val="white"/>
                </a:solidFill>
                <a:effectLst>
                  <a:glow rad="228600">
                    <a:srgbClr val="10B023">
                      <a:alpha val="76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endParaRPr lang="fr-FR" sz="2400" b="1" dirty="0">
              <a:solidFill>
                <a:prstClr val="white"/>
              </a:solidFill>
              <a:effectLst>
                <a:glow rad="228600">
                  <a:srgbClr val="10B023">
                    <a:alpha val="76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7446253" y="1029825"/>
            <a:ext cx="1117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b="1" dirty="0" smtClean="0"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21</a:t>
            </a:r>
            <a:r>
              <a:rPr lang="fr-FR" sz="2400" b="1" dirty="0" smtClean="0"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low Solid Italic" panose="04030604020F02020D02" pitchFamily="82" charset="0"/>
              </a:rPr>
              <a:t>.</a:t>
            </a:r>
            <a:endParaRPr lang="fr-FR" sz="2400" b="1" dirty="0">
              <a:solidFill>
                <a:prstClr val="white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low Solid Italic" panose="04030604020F02020D02" pitchFamily="8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4175581"/>
            <a:ext cx="12192000" cy="95297"/>
          </a:xfrm>
          <a:prstGeom prst="rect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4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566</Words>
  <Application>Microsoft Office PowerPoint</Application>
  <PresentationFormat>Personnalisé</PresentationFormat>
  <Paragraphs>165</Paragraphs>
  <Slides>15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17" baseType="lpstr">
      <vt:lpstr>Thème Office</vt:lpstr>
      <vt:lpstr>1_Thème Office</vt:lpstr>
      <vt:lpstr>Diapositive 1</vt:lpstr>
      <vt:lpstr>Diapositive 2</vt:lpstr>
      <vt:lpstr>Diapositive 3</vt:lpstr>
      <vt:lpstr>Diapositive 4</vt:lpstr>
      <vt:lpstr>REGULATION</vt:lpstr>
      <vt:lpstr> MISSIONS DU SAMU 21 </vt:lpstr>
      <vt:lpstr>MISSIONS PRIMAIRES</vt:lpstr>
      <vt:lpstr>TRANSPORT SECONDAIRE</vt:lpstr>
      <vt:lpstr>Quand intervenir et pour quelle urgence ?</vt:lpstr>
      <vt:lpstr>ERREURS A EVITER</vt:lpstr>
      <vt:lpstr>Diapositive 11</vt:lpstr>
      <vt:lpstr>Diapositive 12</vt:lpstr>
      <vt:lpstr>Diapositive 13</vt:lpstr>
      <vt:lpstr>Diapositive 14</vt:lpstr>
      <vt:lpstr>Diapositive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MAINTENANCE</dc:creator>
  <cp:lastModifiedBy>user</cp:lastModifiedBy>
  <cp:revision>73</cp:revision>
  <dcterms:created xsi:type="dcterms:W3CDTF">2017-04-04T08:46:57Z</dcterms:created>
  <dcterms:modified xsi:type="dcterms:W3CDTF">2017-07-06T19:04:02Z</dcterms:modified>
</cp:coreProperties>
</file>